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2918400" cy="32918400"/>
  <p:notesSz cx="7004050" cy="9290050"/>
  <p:defaultTextStyle>
    <a:defPPr>
      <a:defRPr lang="en-US"/>
    </a:defPPr>
    <a:lvl1pPr marL="0" algn="l" defTabSz="3291279" rtl="0" eaLnBrk="1" latinLnBrk="0" hangingPunct="1">
      <a:defRPr sz="6400" kern="1200">
        <a:solidFill>
          <a:schemeClr val="tx1"/>
        </a:solidFill>
        <a:latin typeface="+mn-lt"/>
        <a:ea typeface="+mn-ea"/>
        <a:cs typeface="+mn-cs"/>
      </a:defRPr>
    </a:lvl1pPr>
    <a:lvl2pPr marL="1645640" algn="l" defTabSz="3291279" rtl="0" eaLnBrk="1" latinLnBrk="0" hangingPunct="1">
      <a:defRPr sz="6400" kern="1200">
        <a:solidFill>
          <a:schemeClr val="tx1"/>
        </a:solidFill>
        <a:latin typeface="+mn-lt"/>
        <a:ea typeface="+mn-ea"/>
        <a:cs typeface="+mn-cs"/>
      </a:defRPr>
    </a:lvl2pPr>
    <a:lvl3pPr marL="3291279" algn="l" defTabSz="3291279" rtl="0" eaLnBrk="1" latinLnBrk="0" hangingPunct="1">
      <a:defRPr sz="6400" kern="1200">
        <a:solidFill>
          <a:schemeClr val="tx1"/>
        </a:solidFill>
        <a:latin typeface="+mn-lt"/>
        <a:ea typeface="+mn-ea"/>
        <a:cs typeface="+mn-cs"/>
      </a:defRPr>
    </a:lvl3pPr>
    <a:lvl4pPr marL="4936919" algn="l" defTabSz="3291279" rtl="0" eaLnBrk="1" latinLnBrk="0" hangingPunct="1">
      <a:defRPr sz="6400" kern="1200">
        <a:solidFill>
          <a:schemeClr val="tx1"/>
        </a:solidFill>
        <a:latin typeface="+mn-lt"/>
        <a:ea typeface="+mn-ea"/>
        <a:cs typeface="+mn-cs"/>
      </a:defRPr>
    </a:lvl4pPr>
    <a:lvl5pPr marL="6582559" algn="l" defTabSz="3291279" rtl="0" eaLnBrk="1" latinLnBrk="0" hangingPunct="1">
      <a:defRPr sz="6400" kern="1200">
        <a:solidFill>
          <a:schemeClr val="tx1"/>
        </a:solidFill>
        <a:latin typeface="+mn-lt"/>
        <a:ea typeface="+mn-ea"/>
        <a:cs typeface="+mn-cs"/>
      </a:defRPr>
    </a:lvl5pPr>
    <a:lvl6pPr marL="8228198" algn="l" defTabSz="3291279" rtl="0" eaLnBrk="1" latinLnBrk="0" hangingPunct="1">
      <a:defRPr sz="6400" kern="1200">
        <a:solidFill>
          <a:schemeClr val="tx1"/>
        </a:solidFill>
        <a:latin typeface="+mn-lt"/>
        <a:ea typeface="+mn-ea"/>
        <a:cs typeface="+mn-cs"/>
      </a:defRPr>
    </a:lvl6pPr>
    <a:lvl7pPr marL="9873837" algn="l" defTabSz="3291279" rtl="0" eaLnBrk="1" latinLnBrk="0" hangingPunct="1">
      <a:defRPr sz="6400" kern="1200">
        <a:solidFill>
          <a:schemeClr val="tx1"/>
        </a:solidFill>
        <a:latin typeface="+mn-lt"/>
        <a:ea typeface="+mn-ea"/>
        <a:cs typeface="+mn-cs"/>
      </a:defRPr>
    </a:lvl7pPr>
    <a:lvl8pPr marL="11519478" algn="l" defTabSz="3291279" rtl="0" eaLnBrk="1" latinLnBrk="0" hangingPunct="1">
      <a:defRPr sz="6400" kern="1200">
        <a:solidFill>
          <a:schemeClr val="tx1"/>
        </a:solidFill>
        <a:latin typeface="+mn-lt"/>
        <a:ea typeface="+mn-ea"/>
        <a:cs typeface="+mn-cs"/>
      </a:defRPr>
    </a:lvl8pPr>
    <a:lvl9pPr marL="13165118" algn="l" defTabSz="3291279" rtl="0" eaLnBrk="1" latinLnBrk="0" hangingPunct="1">
      <a:defRPr sz="6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453B"/>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60" autoAdjust="0"/>
    <p:restoredTop sz="94676" autoAdjust="0"/>
  </p:normalViewPr>
  <p:slideViewPr>
    <p:cSldViewPr>
      <p:cViewPr>
        <p:scale>
          <a:sx n="45" d="100"/>
          <a:sy n="45" d="100"/>
        </p:scale>
        <p:origin x="832" y="144"/>
      </p:cViewPr>
      <p:guideLst>
        <p:guide orient="horz" pos="10368"/>
        <p:guide pos="1036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Rectangle 14"/>
          <p:cNvSpPr/>
          <p:nvPr userDrawn="1"/>
        </p:nvSpPr>
        <p:spPr>
          <a:xfrm>
            <a:off x="32278320" y="0"/>
            <a:ext cx="640080" cy="32918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16" name="Rectangle 15"/>
          <p:cNvSpPr/>
          <p:nvPr userDrawn="1"/>
        </p:nvSpPr>
        <p:spPr>
          <a:xfrm>
            <a:off x="-2" y="0"/>
            <a:ext cx="640080" cy="32918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17" name="Rectangle 16"/>
          <p:cNvSpPr/>
          <p:nvPr userDrawn="1"/>
        </p:nvSpPr>
        <p:spPr>
          <a:xfrm>
            <a:off x="0" y="0"/>
            <a:ext cx="32918400" cy="41148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18" name="Rectangle 17"/>
          <p:cNvSpPr/>
          <p:nvPr userDrawn="1"/>
        </p:nvSpPr>
        <p:spPr>
          <a:xfrm>
            <a:off x="0" y="28803600"/>
            <a:ext cx="32918400" cy="41148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dirty="0"/>
          </a:p>
        </p:txBody>
      </p:sp>
      <p:sp>
        <p:nvSpPr>
          <p:cNvPr id="19" name="Instructions"/>
          <p:cNvSpPr/>
          <p:nvPr userDrawn="1"/>
        </p:nvSpPr>
        <p:spPr>
          <a:xfrm>
            <a:off x="-10287000" y="0"/>
            <a:ext cx="960120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1421" tIns="171421" rIns="171421" bIns="171421"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800"/>
              </a:spcAft>
            </a:pPr>
            <a:r>
              <a:rPr lang="en-US" sz="7200" dirty="0">
                <a:solidFill>
                  <a:srgbClr val="7F7F7F"/>
                </a:solidFill>
                <a:latin typeface="Calibri" pitchFamily="34" charset="0"/>
                <a:cs typeface="Calibri" panose="020F0502020204030204" pitchFamily="34" charset="0"/>
              </a:rPr>
              <a:t>Poster Print Size:</a:t>
            </a:r>
            <a:endParaRPr sz="7200" dirty="0">
              <a:solidFill>
                <a:srgbClr val="7F7F7F"/>
              </a:solidFill>
              <a:latin typeface="Calibri" pitchFamily="34" charset="0"/>
              <a:cs typeface="Calibri" panose="020F0502020204030204" pitchFamily="34" charset="0"/>
            </a:endParaRPr>
          </a:p>
          <a:p>
            <a:pPr lvl="0">
              <a:spcBef>
                <a:spcPts val="0"/>
              </a:spcBef>
              <a:spcAft>
                <a:spcPts val="1800"/>
              </a:spcAft>
            </a:pPr>
            <a:r>
              <a:rPr lang="en-US" sz="4900" dirty="0">
                <a:solidFill>
                  <a:srgbClr val="7F7F7F"/>
                </a:solidFill>
                <a:latin typeface="Calibri" pitchFamily="34" charset="0"/>
                <a:cs typeface="Calibri" panose="020F0502020204030204" pitchFamily="34" charset="0"/>
              </a:rPr>
              <a:t>This poster template is 36” high by 36” wide. It can be used to print any poster with a 1:1 aspect ratio.</a:t>
            </a:r>
          </a:p>
          <a:p>
            <a:pPr lvl="0">
              <a:spcBef>
                <a:spcPts val="0"/>
              </a:spcBef>
              <a:spcAft>
                <a:spcPts val="1800"/>
              </a:spcAft>
            </a:pPr>
            <a:r>
              <a:rPr lang="en-US" sz="7200" dirty="0">
                <a:solidFill>
                  <a:srgbClr val="7F7F7F"/>
                </a:solidFill>
                <a:latin typeface="Calibri" pitchFamily="34" charset="0"/>
                <a:cs typeface="Calibri" panose="020F0502020204030204" pitchFamily="34" charset="0"/>
              </a:rPr>
              <a:t>Placeholders</a:t>
            </a:r>
            <a:r>
              <a:rPr sz="7200" dirty="0">
                <a:solidFill>
                  <a:srgbClr val="7F7F7F"/>
                </a:solidFill>
                <a:latin typeface="Calibri" pitchFamily="34" charset="0"/>
                <a:cs typeface="Calibri" panose="020F0502020204030204" pitchFamily="34" charset="0"/>
              </a:rPr>
              <a:t>:</a:t>
            </a:r>
          </a:p>
          <a:p>
            <a:pPr lvl="0">
              <a:spcBef>
                <a:spcPts val="0"/>
              </a:spcBef>
              <a:spcAft>
                <a:spcPts val="1800"/>
              </a:spcAft>
            </a:pPr>
            <a:r>
              <a:rPr sz="4900" dirty="0">
                <a:solidFill>
                  <a:srgbClr val="7F7F7F"/>
                </a:solidFill>
                <a:latin typeface="Calibri" pitchFamily="34" charset="0"/>
                <a:cs typeface="Calibri" panose="020F0502020204030204" pitchFamily="34" charset="0"/>
              </a:rPr>
              <a:t>The </a:t>
            </a:r>
            <a:r>
              <a:rPr lang="en-US" sz="4900" dirty="0">
                <a:solidFill>
                  <a:srgbClr val="7F7F7F"/>
                </a:solidFill>
                <a:latin typeface="Calibri" pitchFamily="34" charset="0"/>
                <a:cs typeface="Calibri" panose="020F0502020204030204" pitchFamily="34" charset="0"/>
              </a:rPr>
              <a:t>various elements included</a:t>
            </a:r>
            <a:r>
              <a:rPr sz="4900" dirty="0">
                <a:solidFill>
                  <a:srgbClr val="7F7F7F"/>
                </a:solidFill>
                <a:latin typeface="Calibri" pitchFamily="34" charset="0"/>
                <a:cs typeface="Calibri" panose="020F0502020204030204" pitchFamily="34" charset="0"/>
              </a:rPr>
              <a:t> in this </a:t>
            </a:r>
            <a:r>
              <a:rPr lang="en-US" sz="4900" dirty="0">
                <a:solidFill>
                  <a:srgbClr val="7F7F7F"/>
                </a:solidFill>
                <a:latin typeface="Calibri" pitchFamily="34" charset="0"/>
                <a:cs typeface="Calibri" panose="020F0502020204030204" pitchFamily="34" charset="0"/>
              </a:rPr>
              <a:t>poster are ones</a:t>
            </a:r>
            <a:r>
              <a:rPr lang="en-US" sz="4900" baseline="0" dirty="0">
                <a:solidFill>
                  <a:srgbClr val="7F7F7F"/>
                </a:solidFill>
                <a:latin typeface="Calibri" pitchFamily="34" charset="0"/>
                <a:cs typeface="Calibri" panose="020F0502020204030204" pitchFamily="34" charset="0"/>
              </a:rPr>
              <a:t> we often see in medical, research, and scientific posters.</a:t>
            </a:r>
            <a:r>
              <a:rPr sz="4900" dirty="0">
                <a:solidFill>
                  <a:srgbClr val="7F7F7F"/>
                </a:solidFill>
                <a:latin typeface="Calibri" pitchFamily="34" charset="0"/>
                <a:cs typeface="Calibri" panose="020F0502020204030204" pitchFamily="34" charset="0"/>
              </a:rPr>
              <a:t> </a:t>
            </a:r>
            <a:r>
              <a:rPr lang="en-US" sz="4900" dirty="0">
                <a:solidFill>
                  <a:srgbClr val="7F7F7F"/>
                </a:solidFill>
                <a:latin typeface="Calibri" pitchFamily="34" charset="0"/>
                <a:cs typeface="Calibri" panose="020F0502020204030204" pitchFamily="34" charset="0"/>
              </a:rPr>
              <a:t>Feel</a:t>
            </a:r>
            <a:r>
              <a:rPr lang="en-US" sz="4900" baseline="0" dirty="0">
                <a:solidFill>
                  <a:srgbClr val="7F7F7F"/>
                </a:solidFill>
                <a:latin typeface="Calibri" pitchFamily="34" charset="0"/>
                <a:cs typeface="Calibri" panose="020F0502020204030204" pitchFamily="34" charset="0"/>
              </a:rPr>
              <a:t> free to edit, move,  add, and delete items, or change the layout to suit your needs. Always check with your conference organizer for specific requirements.</a:t>
            </a:r>
          </a:p>
          <a:p>
            <a:pPr lvl="0">
              <a:spcBef>
                <a:spcPts val="0"/>
              </a:spcBef>
              <a:spcAft>
                <a:spcPts val="1800"/>
              </a:spcAft>
            </a:pPr>
            <a:r>
              <a:rPr lang="en-US" sz="7200" dirty="0">
                <a:solidFill>
                  <a:srgbClr val="7F7F7F"/>
                </a:solidFill>
                <a:latin typeface="Calibri" pitchFamily="34" charset="0"/>
                <a:cs typeface="Calibri" panose="020F0502020204030204" pitchFamily="34" charset="0"/>
              </a:rPr>
              <a:t>Image</a:t>
            </a:r>
            <a:r>
              <a:rPr lang="en-US" sz="7200" baseline="0" dirty="0">
                <a:solidFill>
                  <a:srgbClr val="7F7F7F"/>
                </a:solidFill>
                <a:latin typeface="Calibri" pitchFamily="34" charset="0"/>
                <a:cs typeface="Calibri" panose="020F0502020204030204" pitchFamily="34" charset="0"/>
              </a:rPr>
              <a:t> Quality</a:t>
            </a:r>
            <a:r>
              <a:rPr lang="en-US" sz="7200" dirty="0">
                <a:solidFill>
                  <a:srgbClr val="7F7F7F"/>
                </a:solidFill>
                <a:latin typeface="Calibri" pitchFamily="34" charset="0"/>
                <a:cs typeface="Calibri" panose="020F0502020204030204" pitchFamily="34" charset="0"/>
              </a:rPr>
              <a:t>:</a:t>
            </a:r>
          </a:p>
          <a:p>
            <a:pPr lvl="0">
              <a:spcBef>
                <a:spcPts val="0"/>
              </a:spcBef>
              <a:spcAft>
                <a:spcPts val="1800"/>
              </a:spcAft>
            </a:pPr>
            <a:r>
              <a:rPr lang="en-US" sz="4900" dirty="0">
                <a:solidFill>
                  <a:srgbClr val="7F7F7F"/>
                </a:solidFill>
                <a:latin typeface="Calibri" pitchFamily="34" charset="0"/>
                <a:cs typeface="Calibri" panose="020F0502020204030204" pitchFamily="34" charset="0"/>
              </a:rPr>
              <a:t>You can place digital photos or logo art in your poster file by selecting the </a:t>
            </a:r>
            <a:r>
              <a:rPr lang="en-US" sz="4900" b="1" dirty="0">
                <a:solidFill>
                  <a:srgbClr val="7F7F7F"/>
                </a:solidFill>
                <a:latin typeface="Calibri" pitchFamily="34" charset="0"/>
                <a:cs typeface="Calibri" panose="020F0502020204030204" pitchFamily="34" charset="0"/>
              </a:rPr>
              <a:t>Insert, Picture</a:t>
            </a:r>
            <a:r>
              <a:rPr lang="en-US" sz="4900" dirty="0">
                <a:solidFill>
                  <a:srgbClr val="7F7F7F"/>
                </a:solidFill>
                <a:latin typeface="Calibri" pitchFamily="34" charset="0"/>
                <a:cs typeface="Calibri" panose="020F0502020204030204" pitchFamily="34" charset="0"/>
              </a:rPr>
              <a:t> command, or by using standard copy &amp; paste. For best results, all graphic elements should be at least </a:t>
            </a:r>
            <a:r>
              <a:rPr lang="en-US" sz="4900" b="1" dirty="0">
                <a:solidFill>
                  <a:srgbClr val="7F7F7F"/>
                </a:solidFill>
                <a:latin typeface="Calibri" pitchFamily="34" charset="0"/>
                <a:cs typeface="Calibri" panose="020F0502020204030204" pitchFamily="34" charset="0"/>
              </a:rPr>
              <a:t>150-200 pixels per inch in their final printed size</a:t>
            </a:r>
            <a:r>
              <a:rPr lang="en-US" sz="4900" dirty="0">
                <a:solidFill>
                  <a:srgbClr val="7F7F7F"/>
                </a:solidFill>
                <a:latin typeface="Calibri" pitchFamily="34" charset="0"/>
                <a:cs typeface="Calibri" panose="020F0502020204030204" pitchFamily="34" charset="0"/>
              </a:rPr>
              <a:t>. For instance, a 1600 x 1200 pixel</a:t>
            </a:r>
            <a:r>
              <a:rPr lang="en-US" sz="4900" baseline="0" dirty="0">
                <a:solidFill>
                  <a:srgbClr val="7F7F7F"/>
                </a:solidFill>
                <a:latin typeface="Calibri" pitchFamily="34" charset="0"/>
                <a:cs typeface="Calibri" panose="020F0502020204030204" pitchFamily="34" charset="0"/>
              </a:rPr>
              <a:t> photo will usually look fine up to </a:t>
            </a:r>
            <a:r>
              <a:rPr lang="en-US" sz="4900" dirty="0">
                <a:solidFill>
                  <a:srgbClr val="7F7F7F"/>
                </a:solidFill>
                <a:latin typeface="Calibri" pitchFamily="34" charset="0"/>
                <a:cs typeface="Calibri" panose="020F0502020204030204" pitchFamily="34" charset="0"/>
              </a:rPr>
              <a:t>8“-10” wide on your printed poster.</a:t>
            </a:r>
          </a:p>
          <a:p>
            <a:pPr lvl="0">
              <a:spcBef>
                <a:spcPts val="0"/>
              </a:spcBef>
              <a:spcAft>
                <a:spcPts val="1800"/>
              </a:spcAft>
            </a:pPr>
            <a:r>
              <a:rPr lang="en-US" sz="4900" dirty="0">
                <a:solidFill>
                  <a:srgbClr val="7F7F7F"/>
                </a:solidFill>
                <a:latin typeface="Calibri" pitchFamily="34" charset="0"/>
                <a:cs typeface="Calibri" panose="020F0502020204030204" pitchFamily="34" charset="0"/>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p>
          <a:p>
            <a:pPr lvl="0">
              <a:spcBef>
                <a:spcPts val="0"/>
              </a:spcBef>
              <a:spcAft>
                <a:spcPts val="1800"/>
              </a:spcAft>
            </a:pPr>
            <a:r>
              <a:rPr lang="en-US" sz="4900" dirty="0">
                <a:solidFill>
                  <a:srgbClr val="7F7F7F"/>
                </a:solidFill>
                <a:latin typeface="Calibri" pitchFamily="34" charset="0"/>
                <a:cs typeface="Calibri" panose="020F0502020204030204" pitchFamily="34" charset="0"/>
              </a:rPr>
              <a:t>Please note that graphics from websites (such as the logo on your hospital's or university's home page) will only be 72dpi and not suitable for printing.</a:t>
            </a:r>
          </a:p>
          <a:p>
            <a:pPr lvl="0" algn="ctr">
              <a:spcBef>
                <a:spcPts val="0"/>
              </a:spcBef>
              <a:spcAft>
                <a:spcPts val="1800"/>
              </a:spcAft>
            </a:pPr>
            <a:br>
              <a:rPr lang="en-US" sz="3600" dirty="0">
                <a:solidFill>
                  <a:srgbClr val="7F7F7F"/>
                </a:solidFill>
                <a:latin typeface="Calibri" pitchFamily="34" charset="0"/>
                <a:cs typeface="Calibri" panose="020F0502020204030204" pitchFamily="34" charset="0"/>
              </a:rPr>
            </a:br>
            <a:r>
              <a:rPr lang="en-US" sz="3600" dirty="0">
                <a:solidFill>
                  <a:srgbClr val="7F7F7F"/>
                </a:solidFill>
                <a:latin typeface="Calibri" pitchFamily="34" charset="0"/>
                <a:cs typeface="Calibri" panose="020F0502020204030204" pitchFamily="34" charset="0"/>
              </a:rPr>
              <a:t>[This sidebar area does not print.]</a:t>
            </a:r>
          </a:p>
        </p:txBody>
      </p:sp>
      <p:grpSp>
        <p:nvGrpSpPr>
          <p:cNvPr id="20" name="Group 19"/>
          <p:cNvGrpSpPr/>
          <p:nvPr userDrawn="1"/>
        </p:nvGrpSpPr>
        <p:grpSpPr>
          <a:xfrm>
            <a:off x="33604200" y="0"/>
            <a:ext cx="9601200" cy="32918400"/>
            <a:chOff x="33832800" y="0"/>
            <a:chExt cx="12801600" cy="43891200"/>
          </a:xfrm>
        </p:grpSpPr>
        <p:sp>
          <p:nvSpPr>
            <p:cNvPr id="21" name="Instructions"/>
            <p:cNvSpPr/>
            <p:nvPr userDrawn="1"/>
          </p:nvSpPr>
          <p:spPr>
            <a:xfrm>
              <a:off x="33832800" y="0"/>
              <a:ext cx="12801600" cy="43891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800"/>
                </a:spcAft>
              </a:pPr>
              <a:r>
                <a:rPr lang="en-US" sz="7200" dirty="0">
                  <a:solidFill>
                    <a:schemeClr val="bg1">
                      <a:lumMod val="50000"/>
                    </a:schemeClr>
                  </a:solidFill>
                  <a:latin typeface="Calibri" pitchFamily="34" charset="0"/>
                  <a:cs typeface="Calibri" panose="020F0502020204030204" pitchFamily="34" charset="0"/>
                </a:rPr>
                <a:t>Change</a:t>
              </a:r>
              <a:r>
                <a:rPr lang="en-US" sz="7200" baseline="0" dirty="0">
                  <a:solidFill>
                    <a:schemeClr val="bg1">
                      <a:lumMod val="50000"/>
                    </a:schemeClr>
                  </a:solidFill>
                  <a:latin typeface="Calibri" pitchFamily="34" charset="0"/>
                  <a:cs typeface="Calibri" panose="020F0502020204030204" pitchFamily="34" charset="0"/>
                </a:rPr>
                <a:t> Color Theme</a:t>
              </a:r>
              <a:r>
                <a:rPr lang="en-US" sz="7200" dirty="0">
                  <a:solidFill>
                    <a:schemeClr val="bg1">
                      <a:lumMod val="50000"/>
                    </a:schemeClr>
                  </a:solidFill>
                  <a:latin typeface="Calibri" pitchFamily="34" charset="0"/>
                  <a:cs typeface="Calibri" panose="020F0502020204030204" pitchFamily="34" charset="0"/>
                </a:rPr>
                <a:t>:</a:t>
              </a:r>
              <a:endParaRPr sz="720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r>
                <a:rPr lang="en-US" sz="4900" dirty="0">
                  <a:solidFill>
                    <a:schemeClr val="bg1">
                      <a:lumMod val="50000"/>
                    </a:schemeClr>
                  </a:solidFill>
                  <a:latin typeface="Calibri" pitchFamily="34" charset="0"/>
                  <a:cs typeface="Calibri" panose="020F0502020204030204" pitchFamily="34" charset="0"/>
                </a:rPr>
                <a:t>This template is designed to use the built-in color themes in</a:t>
              </a:r>
              <a:r>
                <a:rPr lang="en-US" sz="4900" baseline="0" dirty="0">
                  <a:solidFill>
                    <a:schemeClr val="bg1">
                      <a:lumMod val="50000"/>
                    </a:schemeClr>
                  </a:solidFill>
                  <a:latin typeface="Calibri" pitchFamily="34" charset="0"/>
                  <a:cs typeface="Calibri" panose="020F0502020204030204" pitchFamily="34" charset="0"/>
                </a:rPr>
                <a:t> the newer versions of PowerPoint.</a:t>
              </a:r>
            </a:p>
            <a:p>
              <a:pPr lvl="0">
                <a:spcBef>
                  <a:spcPts val="0"/>
                </a:spcBef>
                <a:spcAft>
                  <a:spcPts val="1800"/>
                </a:spcAft>
              </a:pPr>
              <a:r>
                <a:rPr lang="en-US" sz="4900" baseline="0" dirty="0">
                  <a:solidFill>
                    <a:schemeClr val="bg1">
                      <a:lumMod val="50000"/>
                    </a:schemeClr>
                  </a:solidFill>
                  <a:latin typeface="Calibri" pitchFamily="34" charset="0"/>
                  <a:cs typeface="Calibri" panose="020F0502020204030204" pitchFamily="34" charset="0"/>
                </a:rPr>
                <a:t>To change the color theme, select the </a:t>
              </a:r>
              <a:r>
                <a:rPr lang="en-US" sz="4900" b="1" baseline="0" dirty="0">
                  <a:solidFill>
                    <a:schemeClr val="bg1">
                      <a:lumMod val="50000"/>
                    </a:schemeClr>
                  </a:solidFill>
                  <a:latin typeface="Calibri" pitchFamily="34" charset="0"/>
                  <a:cs typeface="Calibri" panose="020F0502020204030204" pitchFamily="34" charset="0"/>
                </a:rPr>
                <a:t>Design</a:t>
              </a:r>
              <a:r>
                <a:rPr lang="en-US" sz="4900" baseline="0" dirty="0">
                  <a:solidFill>
                    <a:schemeClr val="bg1">
                      <a:lumMod val="50000"/>
                    </a:schemeClr>
                  </a:solidFill>
                  <a:latin typeface="Calibri" pitchFamily="34" charset="0"/>
                  <a:cs typeface="Calibri" panose="020F0502020204030204" pitchFamily="34" charset="0"/>
                </a:rPr>
                <a:t> tab, then select the </a:t>
              </a:r>
              <a:r>
                <a:rPr lang="en-US" sz="4900" b="1" baseline="0" dirty="0">
                  <a:solidFill>
                    <a:schemeClr val="bg1">
                      <a:lumMod val="50000"/>
                    </a:schemeClr>
                  </a:solidFill>
                  <a:latin typeface="Calibri" pitchFamily="34" charset="0"/>
                  <a:cs typeface="Calibri" panose="020F0502020204030204" pitchFamily="34" charset="0"/>
                </a:rPr>
                <a:t>Colors</a:t>
              </a:r>
              <a:r>
                <a:rPr lang="en-US" sz="4900" baseline="0" dirty="0">
                  <a:solidFill>
                    <a:schemeClr val="bg1">
                      <a:lumMod val="50000"/>
                    </a:schemeClr>
                  </a:solidFill>
                  <a:latin typeface="Calibri" pitchFamily="34" charset="0"/>
                  <a:cs typeface="Calibri" panose="020F0502020204030204" pitchFamily="34" charset="0"/>
                </a:rPr>
                <a:t> drop-down list.</a:t>
              </a: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r>
                <a:rPr lang="en-US" sz="4900" baseline="0" dirty="0">
                  <a:solidFill>
                    <a:schemeClr val="bg1">
                      <a:lumMod val="50000"/>
                    </a:schemeClr>
                  </a:solidFill>
                  <a:latin typeface="Calibri" pitchFamily="34" charset="0"/>
                  <a:cs typeface="Calibri" panose="020F0502020204030204" pitchFamily="34" charset="0"/>
                </a:rPr>
                <a:t>The default color theme for this template is “Office”, so you can always return to that after trying some of the alternatives.</a:t>
              </a:r>
            </a:p>
            <a:p>
              <a:pPr lvl="0">
                <a:spcBef>
                  <a:spcPts val="0"/>
                </a:spcBef>
                <a:spcAft>
                  <a:spcPts val="1800"/>
                </a:spcAft>
              </a:pPr>
              <a:r>
                <a:rPr lang="en-US" sz="7200" dirty="0">
                  <a:solidFill>
                    <a:schemeClr val="bg1">
                      <a:lumMod val="50000"/>
                    </a:schemeClr>
                  </a:solidFill>
                  <a:latin typeface="Calibri" pitchFamily="34" charset="0"/>
                  <a:cs typeface="Calibri" panose="020F0502020204030204" pitchFamily="34" charset="0"/>
                </a:rPr>
                <a:t>Printing Your Poster:</a:t>
              </a:r>
            </a:p>
            <a:p>
              <a:pPr lvl="0">
                <a:spcBef>
                  <a:spcPts val="0"/>
                </a:spcBef>
                <a:spcAft>
                  <a:spcPts val="1800"/>
                </a:spcAft>
              </a:pPr>
              <a:r>
                <a:rPr lang="en-US" sz="4900" dirty="0">
                  <a:solidFill>
                    <a:schemeClr val="bg1">
                      <a:lumMod val="50000"/>
                    </a:schemeClr>
                  </a:solidFill>
                  <a:latin typeface="Calibri" pitchFamily="34" charset="0"/>
                  <a:cs typeface="Calibri" panose="020F0502020204030204" pitchFamily="34" charset="0"/>
                </a:rPr>
                <a:t>Once your poster file is ready, visit</a:t>
              </a:r>
              <a:r>
                <a:rPr lang="en-US" sz="4900" baseline="0" dirty="0">
                  <a:solidFill>
                    <a:schemeClr val="bg1">
                      <a:lumMod val="50000"/>
                    </a:schemeClr>
                  </a:solidFill>
                  <a:latin typeface="Calibri" pitchFamily="34" charset="0"/>
                  <a:cs typeface="Calibri" panose="020F0502020204030204" pitchFamily="34" charset="0"/>
                </a:rPr>
                <a:t> </a:t>
              </a:r>
              <a:r>
                <a:rPr lang="en-US" sz="4900" b="1" baseline="0" dirty="0">
                  <a:solidFill>
                    <a:schemeClr val="bg1">
                      <a:lumMod val="50000"/>
                    </a:schemeClr>
                  </a:solidFill>
                  <a:latin typeface="Calibri" pitchFamily="34" charset="0"/>
                  <a:cs typeface="Calibri" panose="020F0502020204030204" pitchFamily="34" charset="0"/>
                </a:rPr>
                <a:t>www.genigraphics.com</a:t>
              </a:r>
              <a:r>
                <a:rPr lang="en-US" sz="4900" baseline="0" dirty="0">
                  <a:solidFill>
                    <a:schemeClr val="bg1">
                      <a:lumMod val="50000"/>
                    </a:schemeClr>
                  </a:solidFill>
                  <a:latin typeface="Calibri" pitchFamily="34" charset="0"/>
                  <a:cs typeface="Calibri" panose="020F0502020204030204" pitchFamily="34" charset="0"/>
                </a:rPr>
                <a:t> to order a high-quality, affordable poster print. Every order receives a free design review and we can deliver as fast as next business day within the US and Canada. </a:t>
              </a:r>
            </a:p>
            <a:p>
              <a:pPr lvl="0">
                <a:spcBef>
                  <a:spcPts val="0"/>
                </a:spcBef>
                <a:spcAft>
                  <a:spcPts val="1800"/>
                </a:spcAft>
              </a:pPr>
              <a:r>
                <a:rPr lang="en-US" sz="4900" baseline="0" dirty="0">
                  <a:solidFill>
                    <a:schemeClr val="bg1">
                      <a:lumMod val="50000"/>
                    </a:schemeClr>
                  </a:solidFill>
                  <a:latin typeface="Calibri" pitchFamily="34" charset="0"/>
                  <a:cs typeface="Calibri" panose="020F0502020204030204" pitchFamily="34" charset="0"/>
                </a:rPr>
                <a:t>Genigraphics® has been producing output from PowerPoint® longer than anyone in the industry; dating back to when we helped Microsoft® design the PowerPoint® software. </a:t>
              </a:r>
            </a:p>
            <a:p>
              <a:pPr lvl="0">
                <a:spcBef>
                  <a:spcPts val="0"/>
                </a:spcBef>
                <a:spcAft>
                  <a:spcPts val="0"/>
                </a:spcAft>
              </a:pPr>
              <a:endParaRPr lang="en-US" sz="4900" baseline="0" dirty="0">
                <a:solidFill>
                  <a:schemeClr val="bg1">
                    <a:lumMod val="50000"/>
                  </a:schemeClr>
                </a:solidFill>
                <a:latin typeface="Calibri" pitchFamily="34" charset="0"/>
                <a:cs typeface="Calibri" panose="020F0502020204030204" pitchFamily="34" charset="0"/>
              </a:endParaRPr>
            </a:p>
            <a:p>
              <a:pPr lvl="0" algn="ctr">
                <a:spcBef>
                  <a:spcPts val="0"/>
                </a:spcBef>
                <a:spcAft>
                  <a:spcPts val="0"/>
                </a:spcAft>
              </a:pPr>
              <a:r>
                <a:rPr lang="en-US" sz="4900" baseline="0" dirty="0">
                  <a:solidFill>
                    <a:schemeClr val="bg1">
                      <a:lumMod val="50000"/>
                    </a:schemeClr>
                  </a:solidFill>
                  <a:latin typeface="Calibri" pitchFamily="34" charset="0"/>
                  <a:cs typeface="Calibri" panose="020F0502020204030204" pitchFamily="34" charset="0"/>
                </a:rPr>
                <a:t>US and Canada:  1-800-790-4001</a:t>
              </a:r>
              <a:br>
                <a:rPr lang="en-US" sz="4900" baseline="0" dirty="0">
                  <a:solidFill>
                    <a:schemeClr val="bg1">
                      <a:lumMod val="50000"/>
                    </a:schemeClr>
                  </a:solidFill>
                  <a:latin typeface="Calibri" pitchFamily="34" charset="0"/>
                  <a:cs typeface="Calibri" panose="020F0502020204030204" pitchFamily="34" charset="0"/>
                </a:rPr>
              </a:br>
              <a:r>
                <a:rPr lang="en-US" sz="4900" baseline="0" dirty="0">
                  <a:solidFill>
                    <a:schemeClr val="bg1">
                      <a:lumMod val="50000"/>
                    </a:schemeClr>
                  </a:solidFill>
                  <a:latin typeface="Calibri" pitchFamily="34" charset="0"/>
                  <a:cs typeface="Calibri" panose="020F0502020204030204" pitchFamily="34" charset="0"/>
                </a:rPr>
                <a:t>Email: info@genigraphics.com</a:t>
              </a:r>
            </a:p>
            <a:p>
              <a:pPr lvl="0" algn="ctr">
                <a:spcBef>
                  <a:spcPts val="0"/>
                </a:spcBef>
                <a:spcAft>
                  <a:spcPts val="0"/>
                </a:spcAft>
              </a:pPr>
              <a:br>
                <a:rPr lang="en-US" sz="3600" dirty="0">
                  <a:solidFill>
                    <a:schemeClr val="bg1">
                      <a:lumMod val="50000"/>
                    </a:schemeClr>
                  </a:solidFill>
                  <a:latin typeface="Calibri" pitchFamily="34" charset="0"/>
                  <a:cs typeface="Calibri" panose="020F0502020204030204" pitchFamily="34" charset="0"/>
                </a:rPr>
              </a:br>
              <a:r>
                <a:rPr lang="en-US" sz="3600" dirty="0">
                  <a:solidFill>
                    <a:schemeClr val="bg1">
                      <a:lumMod val="50000"/>
                    </a:schemeClr>
                  </a:solidFill>
                  <a:latin typeface="Calibri" pitchFamily="34" charset="0"/>
                  <a:cs typeface="Calibri" panose="020F0502020204030204" pitchFamily="34" charset="0"/>
                </a:rPr>
                <a:t>[This sidebar area does not print.]</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1342" y="9260274"/>
              <a:ext cx="11904515" cy="10246926"/>
            </a:xfrm>
            <a:prstGeom prst="rect">
              <a:avLst/>
            </a:prstGeom>
          </p:spPr>
        </p:pic>
      </p:gr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32000" y="32613600"/>
            <a:ext cx="5297435" cy="185928"/>
          </a:xfrm>
          <a:prstGeom prst="rect">
            <a:avLst/>
          </a:prstGeom>
        </p:spPr>
      </p:pic>
    </p:spTree>
    <p:extLst>
      <p:ext uri="{BB962C8B-B14F-4D97-AF65-F5344CB8AC3E}">
        <p14:creationId xmlns:p14="http://schemas.microsoft.com/office/powerpoint/2010/main" val="3812944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5D6BDF-9D0E-4E2B-85B8-D8F4790360C9}" type="datetimeFigureOut">
              <a:rPr lang="en-US" smtClean="0"/>
              <a:t>4/29/19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9316651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1318262"/>
            <a:ext cx="29626560" cy="5486400"/>
          </a:xfrm>
          <a:prstGeom prst="rect">
            <a:avLst/>
          </a:prstGeom>
        </p:spPr>
        <p:txBody>
          <a:bodyPr vert="horz" lIns="329128" tIns="164564" rIns="329128" bIns="164564" rtlCol="0" anchor="ctr">
            <a:normAutofit/>
          </a:bodyPr>
          <a:lstStyle/>
          <a:p>
            <a:r>
              <a:rPr lang="en-US" dirty="0"/>
              <a:t>Click to edit Master title style</a:t>
            </a:r>
          </a:p>
        </p:txBody>
      </p:sp>
      <p:sp>
        <p:nvSpPr>
          <p:cNvPr id="3" name="Text Placeholder 2"/>
          <p:cNvSpPr>
            <a:spLocks noGrp="1"/>
          </p:cNvSpPr>
          <p:nvPr>
            <p:ph type="body" idx="1"/>
          </p:nvPr>
        </p:nvSpPr>
        <p:spPr>
          <a:xfrm>
            <a:off x="1645920" y="7680963"/>
            <a:ext cx="29626560" cy="21724623"/>
          </a:xfrm>
          <a:prstGeom prst="rect">
            <a:avLst/>
          </a:prstGeom>
        </p:spPr>
        <p:txBody>
          <a:bodyPr vert="horz" lIns="329128" tIns="164564" rIns="329128" bIns="16456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45920" y="30510483"/>
            <a:ext cx="7680960" cy="1752600"/>
          </a:xfrm>
          <a:prstGeom prst="rect">
            <a:avLst/>
          </a:prstGeom>
        </p:spPr>
        <p:txBody>
          <a:bodyPr vert="horz" lIns="329128" tIns="164564" rIns="329128" bIns="164564" rtlCol="0" anchor="ctr"/>
          <a:lstStyle>
            <a:lvl1pPr algn="l">
              <a:defRPr sz="4400">
                <a:solidFill>
                  <a:schemeClr val="tx1">
                    <a:tint val="75000"/>
                  </a:schemeClr>
                </a:solidFill>
              </a:defRPr>
            </a:lvl1pPr>
          </a:lstStyle>
          <a:p>
            <a:fld id="{985D6BDF-9D0E-4E2B-85B8-D8F4790360C9}" type="datetimeFigureOut">
              <a:rPr lang="en-US" smtClean="0"/>
              <a:t>4/29/19</a:t>
            </a:fld>
            <a:endParaRPr lang="en-US" dirty="0"/>
          </a:p>
        </p:txBody>
      </p:sp>
      <p:sp>
        <p:nvSpPr>
          <p:cNvPr id="5" name="Footer Placeholder 4"/>
          <p:cNvSpPr>
            <a:spLocks noGrp="1"/>
          </p:cNvSpPr>
          <p:nvPr>
            <p:ph type="ftr" sz="quarter" idx="3"/>
          </p:nvPr>
        </p:nvSpPr>
        <p:spPr>
          <a:xfrm>
            <a:off x="11247120" y="30510483"/>
            <a:ext cx="10424160" cy="1752600"/>
          </a:xfrm>
          <a:prstGeom prst="rect">
            <a:avLst/>
          </a:prstGeom>
        </p:spPr>
        <p:txBody>
          <a:bodyPr vert="horz" lIns="329128" tIns="164564" rIns="329128" bIns="164564" rtlCol="0" anchor="ctr"/>
          <a:lstStyle>
            <a:lvl1pPr algn="ctr">
              <a:defRPr sz="4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591520" y="30510483"/>
            <a:ext cx="7680960" cy="1752600"/>
          </a:xfrm>
          <a:prstGeom prst="rect">
            <a:avLst/>
          </a:prstGeom>
        </p:spPr>
        <p:txBody>
          <a:bodyPr vert="horz" lIns="329128" tIns="164564" rIns="329128" bIns="164564" rtlCol="0" anchor="ctr"/>
          <a:lstStyle>
            <a:lvl1pPr algn="r">
              <a:defRPr sz="4400">
                <a:solidFill>
                  <a:schemeClr val="tx1">
                    <a:tint val="75000"/>
                  </a:schemeClr>
                </a:solidFill>
              </a:defRPr>
            </a:lvl1pPr>
          </a:lstStyle>
          <a:p>
            <a:fld id="{FBB075EA-769C-4ECD-B48E-D6FCDC24F876}" type="slidenum">
              <a:rPr lang="en-US" smtClean="0"/>
              <a:t>‹#›</a:t>
            </a:fld>
            <a:endParaRPr lang="en-US" dirty="0"/>
          </a:p>
        </p:txBody>
      </p:sp>
    </p:spTree>
    <p:extLst>
      <p:ext uri="{BB962C8B-B14F-4D97-AF65-F5344CB8AC3E}">
        <p14:creationId xmlns:p14="http://schemas.microsoft.com/office/powerpoint/2010/main" val="72322184"/>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3291279" rtl="0" eaLnBrk="1" latinLnBrk="0" hangingPunct="1">
        <a:spcBef>
          <a:spcPct val="0"/>
        </a:spcBef>
        <a:buNone/>
        <a:defRPr sz="6000" kern="1200">
          <a:solidFill>
            <a:schemeClr val="tx1"/>
          </a:solidFill>
          <a:latin typeface="+mj-lt"/>
          <a:ea typeface="+mj-ea"/>
          <a:cs typeface="+mj-cs"/>
        </a:defRPr>
      </a:lvl1pPr>
    </p:titleStyle>
    <p:bodyStyle>
      <a:lvl1pPr marL="342842"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1pPr>
      <a:lvl2pPr marL="685683"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2pPr>
      <a:lvl3pPr marL="1028525"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371366"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1714209"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9051018" indent="-822820" algn="l" defTabSz="3291279"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6658" indent="-822820" algn="l" defTabSz="3291279"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2297" indent="-822820" algn="l" defTabSz="3291279"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7936" indent="-822820" algn="l" defTabSz="3291279"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279" rtl="0" eaLnBrk="1" latinLnBrk="0" hangingPunct="1">
        <a:defRPr sz="6400" kern="1200">
          <a:solidFill>
            <a:schemeClr val="tx1"/>
          </a:solidFill>
          <a:latin typeface="+mn-lt"/>
          <a:ea typeface="+mn-ea"/>
          <a:cs typeface="+mn-cs"/>
        </a:defRPr>
      </a:lvl1pPr>
      <a:lvl2pPr marL="1645640" algn="l" defTabSz="3291279" rtl="0" eaLnBrk="1" latinLnBrk="0" hangingPunct="1">
        <a:defRPr sz="6400" kern="1200">
          <a:solidFill>
            <a:schemeClr val="tx1"/>
          </a:solidFill>
          <a:latin typeface="+mn-lt"/>
          <a:ea typeface="+mn-ea"/>
          <a:cs typeface="+mn-cs"/>
        </a:defRPr>
      </a:lvl2pPr>
      <a:lvl3pPr marL="3291279" algn="l" defTabSz="3291279" rtl="0" eaLnBrk="1" latinLnBrk="0" hangingPunct="1">
        <a:defRPr sz="6400" kern="1200">
          <a:solidFill>
            <a:schemeClr val="tx1"/>
          </a:solidFill>
          <a:latin typeface="+mn-lt"/>
          <a:ea typeface="+mn-ea"/>
          <a:cs typeface="+mn-cs"/>
        </a:defRPr>
      </a:lvl3pPr>
      <a:lvl4pPr marL="4936919" algn="l" defTabSz="3291279" rtl="0" eaLnBrk="1" latinLnBrk="0" hangingPunct="1">
        <a:defRPr sz="6400" kern="1200">
          <a:solidFill>
            <a:schemeClr val="tx1"/>
          </a:solidFill>
          <a:latin typeface="+mn-lt"/>
          <a:ea typeface="+mn-ea"/>
          <a:cs typeface="+mn-cs"/>
        </a:defRPr>
      </a:lvl4pPr>
      <a:lvl5pPr marL="6582559" algn="l" defTabSz="3291279" rtl="0" eaLnBrk="1" latinLnBrk="0" hangingPunct="1">
        <a:defRPr sz="6400" kern="1200">
          <a:solidFill>
            <a:schemeClr val="tx1"/>
          </a:solidFill>
          <a:latin typeface="+mn-lt"/>
          <a:ea typeface="+mn-ea"/>
          <a:cs typeface="+mn-cs"/>
        </a:defRPr>
      </a:lvl5pPr>
      <a:lvl6pPr marL="8228198" algn="l" defTabSz="3291279" rtl="0" eaLnBrk="1" latinLnBrk="0" hangingPunct="1">
        <a:defRPr sz="6400" kern="1200">
          <a:solidFill>
            <a:schemeClr val="tx1"/>
          </a:solidFill>
          <a:latin typeface="+mn-lt"/>
          <a:ea typeface="+mn-ea"/>
          <a:cs typeface="+mn-cs"/>
        </a:defRPr>
      </a:lvl6pPr>
      <a:lvl7pPr marL="9873837" algn="l" defTabSz="3291279" rtl="0" eaLnBrk="1" latinLnBrk="0" hangingPunct="1">
        <a:defRPr sz="6400" kern="1200">
          <a:solidFill>
            <a:schemeClr val="tx1"/>
          </a:solidFill>
          <a:latin typeface="+mn-lt"/>
          <a:ea typeface="+mn-ea"/>
          <a:cs typeface="+mn-cs"/>
        </a:defRPr>
      </a:lvl7pPr>
      <a:lvl8pPr marL="11519478" algn="l" defTabSz="3291279" rtl="0" eaLnBrk="1" latinLnBrk="0" hangingPunct="1">
        <a:defRPr sz="6400" kern="1200">
          <a:solidFill>
            <a:schemeClr val="tx1"/>
          </a:solidFill>
          <a:latin typeface="+mn-lt"/>
          <a:ea typeface="+mn-ea"/>
          <a:cs typeface="+mn-cs"/>
        </a:defRPr>
      </a:lvl8pPr>
      <a:lvl9pPr marL="13165118" algn="l" defTabSz="3291279"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tiff"/><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87AD418-80F7-DE40-ABA4-F4B11193BAEB}"/>
              </a:ext>
            </a:extLst>
          </p:cNvPr>
          <p:cNvSpPr txBox="1"/>
          <p:nvPr/>
        </p:nvSpPr>
        <p:spPr>
          <a:xfrm flipH="1">
            <a:off x="-2" y="3952782"/>
            <a:ext cx="32918399" cy="4139086"/>
          </a:xfrm>
          <a:prstGeom prst="rect">
            <a:avLst/>
          </a:prstGeom>
          <a:solidFill>
            <a:schemeClr val="bg1"/>
          </a:solidFill>
          <a:ln>
            <a:noFill/>
          </a:ln>
        </p:spPr>
        <p:txBody>
          <a:bodyPr wrap="square" rtlCol="0">
            <a:spAutoFit/>
          </a:bodyPr>
          <a:lstStyle/>
          <a:p>
            <a:endParaRPr lang="en-US" dirty="0"/>
          </a:p>
        </p:txBody>
      </p:sp>
      <p:sp>
        <p:nvSpPr>
          <p:cNvPr id="5" name="Text Box 123"/>
          <p:cNvSpPr txBox="1">
            <a:spLocks noChangeArrowheads="1"/>
          </p:cNvSpPr>
          <p:nvPr/>
        </p:nvSpPr>
        <p:spPr bwMode="auto">
          <a:xfrm>
            <a:off x="5486399" y="2186613"/>
            <a:ext cx="21945600" cy="1508059"/>
          </a:xfrm>
          <a:prstGeom prst="rect">
            <a:avLst/>
          </a:prstGeom>
          <a:solidFill>
            <a:schemeClr val="bg1"/>
          </a:solidFill>
          <a:ln>
            <a:noFill/>
          </a:ln>
          <a:effectLst/>
          <a:extLst/>
        </p:spPr>
        <p:txBody>
          <a:bodyPr wrap="square" lIns="137137" tIns="137137" rIns="137137" bIns="137137" anchor="ctr" anchorCtr="0">
            <a:no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4000" dirty="0">
                <a:latin typeface="+mn-lt"/>
              </a:rPr>
              <a:t>Todd Lincoln</a:t>
            </a:r>
            <a:endParaRPr lang="en-US" sz="4000" baseline="30000" dirty="0">
              <a:latin typeface="+mn-lt"/>
            </a:endParaRPr>
          </a:p>
          <a:p>
            <a:pPr algn="ctr" eaLnBrk="1" hangingPunct="1"/>
            <a:r>
              <a:rPr lang="en-US" sz="4000" baseline="30000" dirty="0">
                <a:latin typeface="+mn-lt"/>
              </a:rPr>
              <a:t>Michigan State University</a:t>
            </a:r>
            <a:endParaRPr lang="en-US" sz="4000" dirty="0">
              <a:latin typeface="+mn-lt"/>
            </a:endParaRPr>
          </a:p>
        </p:txBody>
      </p:sp>
      <p:sp>
        <p:nvSpPr>
          <p:cNvPr id="10" name="Text Box 189"/>
          <p:cNvSpPr txBox="1">
            <a:spLocks noChangeArrowheads="1"/>
          </p:cNvSpPr>
          <p:nvPr/>
        </p:nvSpPr>
        <p:spPr bwMode="auto">
          <a:xfrm>
            <a:off x="1373582" y="4225345"/>
            <a:ext cx="9692640" cy="3724050"/>
          </a:xfrm>
          <a:prstGeom prst="rect">
            <a:avLst/>
          </a:prstGeom>
          <a:solidFill>
            <a:schemeClr val="bg1"/>
          </a:solidFill>
          <a:ln w="12700">
            <a:solidFill>
              <a:srgbClr val="18453B"/>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800" dirty="0"/>
              <a:t>This project attempts form a baseline discussion of harmonic motion through to an elementary understanding of scalar quantum field theory. Using this a model of an infra-red divergence in the vacuum known as the Casimir effect. This Model works off the assumption of a true Riemann hypothesis. I will then compare it to a current computational model and attempt to explain any  discrepancies.</a:t>
            </a:r>
            <a:endParaRPr lang="en-US" sz="2800" dirty="0">
              <a:latin typeface="Calibri" pitchFamily="34" charset="0"/>
            </a:endParaRPr>
          </a:p>
        </p:txBody>
      </p:sp>
      <p:sp>
        <p:nvSpPr>
          <p:cNvPr id="32" name="Rectangle 31"/>
          <p:cNvSpPr/>
          <p:nvPr/>
        </p:nvSpPr>
        <p:spPr>
          <a:xfrm>
            <a:off x="1373582" y="3539545"/>
            <a:ext cx="9692640" cy="685800"/>
          </a:xfrm>
          <a:prstGeom prst="rect">
            <a:avLst/>
          </a:prstGeom>
          <a:solidFill>
            <a:srgbClr val="18453B"/>
          </a:solidFill>
          <a:ln w="12700">
            <a:solidFill>
              <a:srgbClr val="18453B"/>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Abstract</a:t>
            </a:r>
          </a:p>
        </p:txBody>
      </p:sp>
      <mc:AlternateContent xmlns:mc="http://schemas.openxmlformats.org/markup-compatibility/2006">
        <mc:Choice xmlns:a14="http://schemas.microsoft.com/office/drawing/2010/main" Requires="a14">
          <p:sp>
            <p:nvSpPr>
              <p:cNvPr id="15" name="Text Box 194"/>
              <p:cNvSpPr txBox="1">
                <a:spLocks noChangeArrowheads="1"/>
              </p:cNvSpPr>
              <p:nvPr/>
            </p:nvSpPr>
            <p:spPr bwMode="auto">
              <a:xfrm>
                <a:off x="11501681" y="25957051"/>
                <a:ext cx="9692640" cy="6443384"/>
              </a:xfrm>
              <a:prstGeom prst="rect">
                <a:avLst/>
              </a:prstGeom>
              <a:solidFill>
                <a:schemeClr val="bg1"/>
              </a:solidFill>
              <a:ln w="12700">
                <a:solidFill>
                  <a:srgbClr val="18453B"/>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800" dirty="0">
                    <a:latin typeface="Calibri" pitchFamily="34" charset="0"/>
                  </a:rPr>
                  <a:t>In reality the Casimir Force can be both repulsive and attractive something my model does not describe.</a:t>
                </a:r>
              </a:p>
              <a:p>
                <a:pPr eaLnBrk="1" hangingPunct="1"/>
                <a:r>
                  <a:rPr lang="en-US" sz="2800" dirty="0">
                    <a:latin typeface="Calibri" pitchFamily="34" charset="0"/>
                  </a:rPr>
                  <a:t>The computational model for the Casimir force is:</a:t>
                </a:r>
              </a:p>
              <a:p>
                <a:pPr eaLnBrk="1" hangingPunct="1"/>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𝐹</m:t>
                          </m:r>
                        </m:e>
                        <m:sub>
                          <m:r>
                            <a:rPr lang="en-US" sz="2800" b="0" i="1" smtClean="0">
                              <a:latin typeface="Cambria Math" panose="02040503050406030204" pitchFamily="18" charset="0"/>
                            </a:rPr>
                            <m:t>𝑐</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𝑑</m:t>
                          </m:r>
                          <m:r>
                            <a:rPr lang="en-US" sz="2800" b="0" i="1" smtClean="0">
                              <a:latin typeface="Cambria Math" panose="02040503050406030204" pitchFamily="18" charset="0"/>
                            </a:rPr>
                            <m:t>,</m:t>
                          </m:r>
                          <m:r>
                            <a:rPr lang="en-US" sz="2800" b="0" i="1" smtClean="0">
                              <a:latin typeface="Cambria Math" panose="02040503050406030204" pitchFamily="18" charset="0"/>
                            </a:rPr>
                            <m:t>𝑇</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𝑑</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𝜋</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240</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𝑑</m:t>
                              </m:r>
                            </m:e>
                            <m:sup>
                              <m:r>
                                <a:rPr lang="en-US" sz="2800" b="0" i="1" smtClean="0">
                                  <a:latin typeface="Cambria Math" panose="02040503050406030204" pitchFamily="18" charset="0"/>
                                </a:rPr>
                                <m:t>4</m:t>
                              </m:r>
                            </m:sup>
                          </m:sSup>
                        </m:den>
                      </m:f>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3</m:t>
                              </m:r>
                            </m:den>
                          </m:f>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𝑇</m:t>
                                      </m:r>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𝑒</m:t>
                                          </m:r>
                                        </m:sub>
                                      </m:sSub>
                                    </m:den>
                                  </m:f>
                                </m:e>
                              </m:d>
                            </m:e>
                            <m:sup>
                              <m:r>
                                <a:rPr lang="en-US" sz="2800" b="0" i="1" smtClean="0">
                                  <a:latin typeface="Cambria Math" panose="02040503050406030204" pitchFamily="18" charset="0"/>
                                </a:rPr>
                                <m:t>4</m:t>
                              </m:r>
                            </m:sup>
                          </m:sSup>
                        </m:e>
                      </m:d>
                      <m:r>
                        <a:rPr lang="en-US" sz="2800" b="0" i="1" smtClean="0">
                          <a:latin typeface="Cambria Math" panose="02040503050406030204" pitchFamily="18" charset="0"/>
                        </a:rPr>
                        <m:t> </m:t>
                      </m:r>
                    </m:oMath>
                  </m:oMathPara>
                </a14:m>
                <a:endParaRPr lang="en-US" sz="2800" dirty="0">
                  <a:latin typeface="Calibri" pitchFamily="34" charset="0"/>
                </a:endParaRPr>
              </a:p>
              <a:p>
                <a:pPr eaLnBrk="1" hangingPunct="1"/>
                <a:r>
                  <a:rPr lang="en-US" sz="2800" dirty="0">
                    <a:latin typeface="Calibri" pitchFamily="34" charset="0"/>
                  </a:rPr>
                  <a:t>Where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𝑒</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ℏ</m:t>
                        </m:r>
                        <m:r>
                          <a:rPr lang="en-US" sz="2800" b="0" i="1" smtClean="0">
                            <a:latin typeface="Cambria Math" panose="02040503050406030204" pitchFamily="18" charset="0"/>
                          </a:rPr>
                          <m:t>𝑐</m:t>
                        </m:r>
                      </m:num>
                      <m:den>
                        <m:r>
                          <a:rPr lang="en-US" sz="2800" b="0" i="1" smtClean="0">
                            <a:latin typeface="Cambria Math" panose="02040503050406030204" pitchFamily="18" charset="0"/>
                          </a:rPr>
                          <m:t>2</m:t>
                        </m:r>
                        <m:r>
                          <a:rPr lang="en-US" sz="2800" b="0" i="1" smtClean="0">
                            <a:latin typeface="Cambria Math" panose="02040503050406030204" pitchFamily="18" charset="0"/>
                          </a:rPr>
                          <m:t>𝑑</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𝑘</m:t>
                            </m:r>
                          </m:e>
                          <m:sub>
                            <m:r>
                              <a:rPr lang="en-US" sz="2800" b="0" i="1" smtClean="0">
                                <a:latin typeface="Cambria Math" panose="02040503050406030204" pitchFamily="18" charset="0"/>
                              </a:rPr>
                              <m:t>𝐵</m:t>
                            </m:r>
                          </m:sub>
                        </m:sSub>
                      </m:den>
                    </m:f>
                  </m:oMath>
                </a14:m>
                <a:r>
                  <a:rPr lang="en-US" sz="2800" dirty="0">
                    <a:latin typeface="Calibri" pitchFamily="34" charset="0"/>
                  </a:rPr>
                  <a:t>: Even more apparent my model doesn’t account for Temperature. This is better thought as pumping energy into the vacuum and thermal energy being radiated  due to this energy.  </a:t>
                </a:r>
              </a:p>
              <a:p>
                <a:pPr eaLnBrk="1" hangingPunct="1"/>
                <a:r>
                  <a:rPr lang="en-US" sz="2800" dirty="0">
                    <a:latin typeface="Calibri" pitchFamily="34" charset="0"/>
                  </a:rPr>
                  <a:t>The Riemann-Zeta function I used evaluated on s = 1 if evaluated along s = -3 ignoring dimensionality a factor of </a:t>
                </a:r>
                <a14:m>
                  <m:oMath xmlns:m="http://schemas.openxmlformats.org/officeDocument/2006/math">
                    <m:r>
                      <a:rPr lang="en-US" sz="2800" b="0" i="0"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120</m:t>
                        </m:r>
                      </m:den>
                    </m:f>
                    <m:r>
                      <a:rPr lang="en-US" sz="2800" b="0" i="1" smtClean="0">
                        <a:latin typeface="Cambria Math" panose="02040503050406030204" pitchFamily="18" charset="0"/>
                        <a:ea typeface="Cambria Math" panose="02040503050406030204" pitchFamily="18" charset="0"/>
                      </a:rPr>
                      <m:t>→</m:t>
                    </m:r>
                    <m:r>
                      <a:rPr lang="en-US" sz="2800" b="0" i="0" smtClean="0">
                        <a:latin typeface="Cambria Math" panose="02040503050406030204" pitchFamily="18" charset="0"/>
                        <a:ea typeface="Cambria Math" panose="02040503050406030204" pitchFamily="18" charset="0"/>
                      </a:rPr>
                      <m:t>−</m:t>
                    </m:r>
                    <m:f>
                      <m:fPr>
                        <m:ctrlPr>
                          <a:rPr lang="en-US" sz="2800" b="0" i="0" smtClean="0">
                            <a:latin typeface="Cambria Math" panose="02040503050406030204" pitchFamily="18" charset="0"/>
                            <a:ea typeface="Cambria Math" panose="02040503050406030204" pitchFamily="18" charset="0"/>
                          </a:rPr>
                        </m:ctrlPr>
                      </m:fPr>
                      <m:num>
                        <m:r>
                          <a:rPr lang="en-US" sz="2800" b="0" i="0" smtClean="0">
                            <a:latin typeface="Cambria Math" panose="02040503050406030204" pitchFamily="18" charset="0"/>
                            <a:ea typeface="Cambria Math" panose="02040503050406030204" pitchFamily="18" charset="0"/>
                          </a:rPr>
                          <m:t>1</m:t>
                        </m:r>
                      </m:num>
                      <m:den>
                        <m:r>
                          <a:rPr lang="en-US" sz="2800" b="0" i="0" smtClean="0">
                            <a:latin typeface="Cambria Math" panose="02040503050406030204" pitchFamily="18" charset="0"/>
                            <a:ea typeface="Cambria Math" panose="02040503050406030204" pitchFamily="18" charset="0"/>
                          </a:rPr>
                          <m:t>240</m:t>
                        </m:r>
                      </m:den>
                    </m:f>
                  </m:oMath>
                </a14:m>
                <a:r>
                  <a:rPr lang="en-US" sz="2800" dirty="0">
                    <a:latin typeface="Calibri" pitchFamily="34" charset="0"/>
                  </a:rPr>
                  <a:t>  would appear, this in inline with the factor that appears in the computational model.</a:t>
                </a:r>
              </a:p>
            </p:txBody>
          </p:sp>
        </mc:Choice>
        <mc:Fallback>
          <p:sp>
            <p:nvSpPr>
              <p:cNvPr id="15" name="Text Box 194"/>
              <p:cNvSpPr txBox="1">
                <a:spLocks noRot="1" noChangeAspect="1" noMove="1" noResize="1" noEditPoints="1" noAdjustHandles="1" noChangeArrowheads="1" noChangeShapeType="1" noTextEdit="1"/>
              </p:cNvSpPr>
              <p:nvPr/>
            </p:nvSpPr>
            <p:spPr bwMode="auto">
              <a:xfrm>
                <a:off x="11501681" y="25957051"/>
                <a:ext cx="9692640" cy="6443384"/>
              </a:xfrm>
              <a:prstGeom prst="rect">
                <a:avLst/>
              </a:prstGeom>
              <a:blipFill>
                <a:blip r:embed="rId2"/>
                <a:stretch>
                  <a:fillRect l="-784" r="-392"/>
                </a:stretch>
              </a:blipFill>
              <a:ln w="12700">
                <a:solidFill>
                  <a:srgbClr val="18453B"/>
                </a:solid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 Box 192"/>
              <p:cNvSpPr txBox="1">
                <a:spLocks noChangeArrowheads="1"/>
              </p:cNvSpPr>
              <p:nvPr/>
            </p:nvSpPr>
            <p:spPr bwMode="auto">
              <a:xfrm>
                <a:off x="11517482" y="15241771"/>
                <a:ext cx="9692640" cy="9686580"/>
              </a:xfrm>
              <a:prstGeom prst="rect">
                <a:avLst/>
              </a:prstGeom>
              <a:solidFill>
                <a:schemeClr val="bg1"/>
              </a:solidFill>
              <a:ln w="12700">
                <a:solidFill>
                  <a:srgbClr val="18453B"/>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800" dirty="0">
                    <a:latin typeface="Calibri" pitchFamily="34" charset="0"/>
                  </a:rPr>
                  <a:t>We emulate the electromagnetic field by letting the position components of the field equal zero at the surface of the plates. This forces fluctuation to have discrete wavelengths. This means our expectation value for the total energy becomes a sum.</a:t>
                </a:r>
              </a:p>
              <a:p>
                <a:pPr eaLnBrk="1" hangingPunct="1"/>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𝜀</m:t>
                          </m:r>
                        </m:e>
                        <m:sub>
                          <m:r>
                            <a:rPr lang="en-US" sz="2800" i="1">
                              <a:latin typeface="Cambria Math" panose="02040503050406030204" pitchFamily="18" charset="0"/>
                              <a:ea typeface="Cambria Math" panose="02040503050406030204" pitchFamily="18" charset="0"/>
                            </a:rPr>
                            <m:t>0</m:t>
                          </m:r>
                        </m:sub>
                      </m:sSub>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𝐿</m:t>
                          </m:r>
                        </m:e>
                      </m:d>
                      <m:r>
                        <a:rPr lang="en-US" sz="2800" i="1">
                          <a:latin typeface="Cambria Math" panose="02040503050406030204" pitchFamily="18" charset="0"/>
                          <a:ea typeface="Cambria Math" panose="02040503050406030204" pitchFamily="18" charset="0"/>
                        </a:rPr>
                        <m:t>=</m:t>
                      </m:r>
                      <m:d>
                        <m:dPr>
                          <m:ctrlPr>
                            <a:rPr lang="en-US" sz="2800" i="1" smtClean="0">
                              <a:latin typeface="Cambria Math" panose="02040503050406030204" pitchFamily="18" charset="0"/>
                              <a:ea typeface="Cambria Math" panose="02040503050406030204" pitchFamily="18" charset="0"/>
                            </a:rPr>
                          </m:ctrlPr>
                        </m:dPr>
                        <m:e>
                          <m:f>
                            <m:fPr>
                              <m:ctrlPr>
                                <a:rPr lang="en-US" sz="2800" i="1">
                                  <a:latin typeface="Cambria Math" panose="02040503050406030204" pitchFamily="18" charset="0"/>
                                  <a:ea typeface="Cambria Math" panose="02040503050406030204" pitchFamily="18" charset="0"/>
                                </a:rPr>
                              </m:ctrlPr>
                            </m:fPr>
                            <m:num>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0</m:t>
                                  </m:r>
                                </m:e>
                                <m:e>
                                  <m:acc>
                                    <m:accPr>
                                      <m:chr m:val="̂"/>
                                      <m:ctrlPr>
                                        <a:rPr lang="en-US" sz="2800" i="1" smtClean="0">
                                          <a:latin typeface="Cambria Math" panose="02040503050406030204" pitchFamily="18" charset="0"/>
                                          <a:ea typeface="Cambria Math" panose="02040503050406030204" pitchFamily="18" charset="0"/>
                                        </a:rPr>
                                      </m:ctrlPr>
                                    </m:accPr>
                                    <m:e>
                                      <m:r>
                                        <a:rPr lang="en-US" sz="2800" i="1" smtClean="0">
                                          <a:latin typeface="Cambria Math" panose="02040503050406030204" pitchFamily="18" charset="0"/>
                                          <a:ea typeface="Cambria Math" panose="02040503050406030204" pitchFamily="18" charset="0"/>
                                        </a:rPr>
                                        <m:t>ℋ</m:t>
                                      </m:r>
                                    </m:e>
                                  </m:acc>
                                </m:e>
                                <m:e>
                                  <m:r>
                                    <a:rPr lang="en-US" sz="2800" i="1">
                                      <a:latin typeface="Cambria Math" panose="02040503050406030204" pitchFamily="18" charset="0"/>
                                      <a:ea typeface="Cambria Math" panose="02040503050406030204" pitchFamily="18" charset="0"/>
                                    </a:rPr>
                                    <m:t>0</m:t>
                                  </m:r>
                                </m:e>
                              </m:d>
                            </m:num>
                            <m:den>
                              <m:r>
                                <a:rPr lang="en-US" sz="2800" b="0" i="1" smtClean="0">
                                  <a:latin typeface="Cambria Math" panose="02040503050406030204" pitchFamily="18" charset="0"/>
                                  <a:ea typeface="Cambria Math" panose="02040503050406030204" pitchFamily="18" charset="0"/>
                                </a:rPr>
                                <m:t>𝐿𝑒𝑛𝑔𝑡h</m:t>
                              </m:r>
                            </m:den>
                          </m:f>
                        </m:e>
                      </m:d>
                      <m:r>
                        <a:rPr lang="en-US" sz="2800" b="0" i="0" smtClean="0">
                          <a:latin typeface="Cambria Math" panose="02040503050406030204" pitchFamily="18" charset="0"/>
                          <a:ea typeface="Cambria Math" panose="02040503050406030204" pitchFamily="18" charset="0"/>
                        </a:rPr>
                        <m:t>=</m:t>
                      </m:r>
                      <m:nary>
                        <m:naryPr>
                          <m:limLoc m:val="undOvr"/>
                          <m:subHide m:val="on"/>
                          <m:supHide m:val="on"/>
                          <m:ctrlPr>
                            <a:rPr lang="en-US" sz="2800" i="1">
                              <a:latin typeface="Cambria Math" panose="02040503050406030204" pitchFamily="18" charset="0"/>
                            </a:rPr>
                          </m:ctrlPr>
                        </m:naryPr>
                        <m:sub/>
                        <m:sup/>
                        <m:e>
                          <m:f>
                            <m:fPr>
                              <m:ctrlPr>
                                <a:rPr lang="en-US" sz="2800" i="1">
                                  <a:latin typeface="Cambria Math" panose="02040503050406030204" pitchFamily="18" charset="0"/>
                                </a:rPr>
                              </m:ctrlPr>
                            </m:fPr>
                            <m:num>
                              <m:r>
                                <a:rPr lang="en-US" sz="2800" i="1">
                                  <a:latin typeface="Cambria Math" panose="02040503050406030204" pitchFamily="18" charset="0"/>
                                </a:rPr>
                                <m:t>𝑑</m:t>
                              </m:r>
                              <m:r>
                                <a:rPr lang="en-US" sz="2800" i="1">
                                  <a:latin typeface="Cambria Math" panose="02040503050406030204" pitchFamily="18" charset="0"/>
                                </a:rPr>
                                <m:t>𝑝</m:t>
                              </m:r>
                            </m:num>
                            <m:den>
                              <m:r>
                                <a:rPr lang="en-US" sz="2800" i="1">
                                  <a:latin typeface="Cambria Math" panose="02040503050406030204" pitchFamily="18" charset="0"/>
                                </a:rPr>
                                <m:t>2</m:t>
                              </m:r>
                              <m:r>
                                <a:rPr lang="en-US" sz="2800" i="1">
                                  <a:latin typeface="Cambria Math" panose="02040503050406030204" pitchFamily="18" charset="0"/>
                                </a:rPr>
                                <m:t>𝜋</m:t>
                              </m:r>
                            </m:den>
                          </m:f>
                        </m:e>
                      </m:nary>
                      <m:r>
                        <a:rPr lang="en-US" sz="2800" i="1">
                          <a:latin typeface="Cambria Math" panose="02040503050406030204" pitchFamily="18" charset="0"/>
                        </a:rPr>
                        <m:t>½</m:t>
                      </m:r>
                      <m:r>
                        <a:rPr lang="en-US" sz="2800" i="1">
                          <a:latin typeface="Cambria Math" panose="02040503050406030204" pitchFamily="18" charset="0"/>
                        </a:rPr>
                        <m:t>ℏ</m:t>
                      </m:r>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𝑝</m:t>
                          </m:r>
                        </m:sub>
                      </m:sSub>
                      <m:d>
                        <m:dPr>
                          <m:ctrlPr>
                            <a:rPr lang="en-US" sz="2800" i="1">
                              <a:latin typeface="Cambria Math" panose="02040503050406030204" pitchFamily="18" charset="0"/>
                            </a:rPr>
                          </m:ctrlPr>
                        </m:dPr>
                        <m:e>
                          <m:r>
                            <a:rPr lang="en-US" sz="2800" i="1">
                              <a:latin typeface="Cambria Math" panose="02040503050406030204" pitchFamily="18" charset="0"/>
                            </a:rPr>
                            <m:t>𝑑</m:t>
                          </m:r>
                          <m:r>
                            <a:rPr lang="en-US" sz="2800" i="1">
                              <a:latin typeface="Cambria Math" panose="02040503050406030204" pitchFamily="18" charset="0"/>
                            </a:rPr>
                            <m:t>,</m:t>
                          </m:r>
                          <m:r>
                            <a:rPr lang="en-US" sz="2800" i="1">
                              <a:latin typeface="Cambria Math" panose="02040503050406030204" pitchFamily="18" charset="0"/>
                            </a:rPr>
                            <m:t>𝐿</m:t>
                          </m:r>
                        </m:e>
                      </m:d>
                    </m:oMath>
                  </m:oMathPara>
                </a14:m>
                <a:endParaRPr lang="en-US" sz="2800" b="0" i="1" dirty="0">
                  <a:latin typeface="Cambria Math" panose="02040503050406030204" pitchFamily="18" charset="0"/>
                </a:endParaRPr>
              </a:p>
              <a:p>
                <a:pPr eaLnBrk="1" hangingPunct="1"/>
                <a14:m>
                  <m:oMath xmlns:m="http://schemas.openxmlformats.org/officeDocument/2006/math">
                    <m:r>
                      <a:rPr lang="en-US" sz="2800" b="0" i="1" smtClean="0">
                        <a:latin typeface="Cambria Math" panose="02040503050406030204" pitchFamily="18" charset="0"/>
                        <a:ea typeface="Cambria Math" panose="02040503050406030204" pitchFamily="18" charset="0"/>
                      </a:rPr>
                      <m:t>→</m:t>
                    </m:r>
                    <m:nary>
                      <m:naryPr>
                        <m:chr m:val="∑"/>
                        <m:ctrlPr>
                          <a:rPr lang="en-US" sz="2800" b="0" i="1" smtClean="0">
                            <a:latin typeface="Cambria Math" panose="02040503050406030204" pitchFamily="18" charset="0"/>
                            <a:ea typeface="Cambria Math" panose="02040503050406030204" pitchFamily="18" charset="0"/>
                          </a:rPr>
                        </m:ctrlPr>
                      </m:naryPr>
                      <m:sub>
                        <m:r>
                          <m:rPr>
                            <m:brk m:alnAt="23"/>
                          </m:rPr>
                          <a:rPr lang="en-US" sz="2800" b="0" i="1" smtClean="0">
                            <a:latin typeface="Cambria Math" panose="02040503050406030204" pitchFamily="18" charset="0"/>
                            <a:ea typeface="Cambria Math" panose="02040503050406030204" pitchFamily="18" charset="0"/>
                          </a:rPr>
                          <m:t>𝑛</m:t>
                        </m:r>
                        <m:r>
                          <a:rPr lang="en-US" sz="2800" b="0" i="1" smtClean="0">
                            <a:latin typeface="Cambria Math" panose="02040503050406030204" pitchFamily="18" charset="0"/>
                            <a:ea typeface="Cambria Math" panose="02040503050406030204" pitchFamily="18" charset="0"/>
                          </a:rPr>
                          <m:t>=1</m:t>
                        </m:r>
                      </m:sub>
                      <m:sup>
                        <m:r>
                          <a:rPr lang="en-US" sz="2800" b="0" i="1" smtClean="0">
                            <a:latin typeface="Cambria Math" panose="02040503050406030204" pitchFamily="18" charset="0"/>
                            <a:ea typeface="Cambria Math" panose="02040503050406030204" pitchFamily="18" charset="0"/>
                          </a:rPr>
                          <m:t>∞</m:t>
                        </m:r>
                      </m:sup>
                      <m:e>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1</m:t>
                            </m:r>
                          </m:num>
                          <m:den>
                            <m:r>
                              <a:rPr lang="en-US" sz="2800" b="0" i="1" smtClean="0">
                                <a:latin typeface="Cambria Math" panose="02040503050406030204" pitchFamily="18" charset="0"/>
                                <a:ea typeface="Cambria Math" panose="02040503050406030204" pitchFamily="18" charset="0"/>
                              </a:rPr>
                              <m:t>2</m:t>
                            </m:r>
                          </m:den>
                        </m:f>
                        <m:r>
                          <a:rPr lang="en-US" sz="2800" b="0" i="1" smtClean="0">
                            <a:latin typeface="Cambria Math" panose="02040503050406030204" pitchFamily="18" charset="0"/>
                            <a:ea typeface="Cambria Math" panose="02040503050406030204" pitchFamily="18" charset="0"/>
                          </a:rPr>
                          <m:t>ℏ</m:t>
                        </m:r>
                      </m:e>
                    </m:nary>
                    <m:d>
                      <m:dPr>
                        <m:beg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𝜔</m:t>
                            </m:r>
                          </m:e>
                          <m:sub>
                            <m:r>
                              <a:rPr lang="en-US" sz="2800" b="0" i="1" smtClean="0">
                                <a:latin typeface="Cambria Math" panose="02040503050406030204" pitchFamily="18" charset="0"/>
                                <a:ea typeface="Cambria Math" panose="02040503050406030204" pitchFamily="18" charset="0"/>
                              </a:rPr>
                              <m:t>𝑛</m:t>
                            </m:r>
                          </m:sub>
                        </m:sSub>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𝑑</m:t>
                            </m:r>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𝜔</m:t>
                            </m:r>
                          </m:e>
                          <m:sub>
                            <m:r>
                              <a:rPr lang="en-US" sz="2800" b="0" i="1" smtClean="0">
                                <a:latin typeface="Cambria Math" panose="02040503050406030204" pitchFamily="18" charset="0"/>
                                <a:ea typeface="Cambria Math" panose="02040503050406030204" pitchFamily="18" charset="0"/>
                              </a:rPr>
                              <m:t>𝑛</m:t>
                            </m:r>
                          </m:sub>
                        </m:s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𝐿</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𝑑</m:t>
                        </m:r>
                      </m:e>
                    </m:d>
                    <m:r>
                      <a:rPr lang="en-US" sz="2800" b="0" i="1" smtClean="0">
                        <a:latin typeface="Cambria Math" panose="02040503050406030204" pitchFamily="18" charset="0"/>
                        <a:ea typeface="Cambria Math" panose="02040503050406030204" pitchFamily="18" charset="0"/>
                      </a:rPr>
                      <m:t>]</m:t>
                    </m:r>
                  </m:oMath>
                </a14:m>
                <a:r>
                  <a:rPr lang="en-US" sz="2800" dirty="0">
                    <a:latin typeface="Calibri" pitchFamily="34" charset="0"/>
                  </a:rPr>
                  <a:t> </a:t>
                </a:r>
              </a:p>
              <a:p>
                <a:pPr eaLnBrk="1" hangingPunct="1"/>
                <a:r>
                  <a:rPr lang="en-US" sz="2800" dirty="0">
                    <a:latin typeface="Calibri" pitchFamily="34" charset="0"/>
                  </a:rPr>
                  <a:t> We can then take the derivative to het the force:</a:t>
                </a:r>
              </a:p>
              <a:p>
                <a:pPr eaLnBrk="1" hangingPunct="1"/>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ℏ</m:t>
                          </m:r>
                        </m:num>
                        <m:den>
                          <m:r>
                            <a:rPr lang="en-US" sz="2800" b="0" i="1" smtClean="0">
                              <a:latin typeface="Cambria Math" panose="02040503050406030204" pitchFamily="18" charset="0"/>
                            </a:rPr>
                            <m:t>2</m:t>
                          </m:r>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𝑛</m:t>
                          </m:r>
                          <m:r>
                            <a:rPr lang="en-US" sz="2800" b="0" i="1" smtClean="0">
                              <a:latin typeface="Cambria Math" panose="02040503050406030204" pitchFamily="18" charset="0"/>
                            </a:rPr>
                            <m:t>=1</m:t>
                          </m:r>
                        </m:sub>
                        <m:sup>
                          <m:r>
                            <a:rPr lang="en-US" sz="2800" b="0" i="1" smtClean="0">
                              <a:latin typeface="Cambria Math" panose="02040503050406030204" pitchFamily="18" charset="0"/>
                              <a:ea typeface="Cambria Math" panose="02040503050406030204" pitchFamily="18" charset="0"/>
                            </a:rPr>
                            <m:t>∞</m:t>
                          </m:r>
                        </m:sup>
                        <m:e>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m:t>
                              </m:r>
                            </m:num>
                            <m:den>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𝑑</m:t>
                              </m:r>
                            </m:den>
                          </m:f>
                          <m:d>
                            <m:dPr>
                              <m:begChr m:val="["/>
                              <m:endChr m:val="]"/>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𝑛</m:t>
                                  </m:r>
                                  <m:r>
                                    <a:rPr lang="en-US" sz="2800" b="0" i="1" smtClean="0">
                                      <a:latin typeface="Cambria Math" panose="02040503050406030204" pitchFamily="18" charset="0"/>
                                    </a:rPr>
                                    <m:t>𝜋</m:t>
                                  </m:r>
                                </m:num>
                                <m:den>
                                  <m:r>
                                    <a:rPr lang="en-US" sz="2800" b="0" i="1" smtClean="0">
                                      <a:latin typeface="Cambria Math" panose="02040503050406030204" pitchFamily="18" charset="0"/>
                                    </a:rPr>
                                    <m:t>𝑑</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𝑛</m:t>
                                  </m:r>
                                  <m:r>
                                    <a:rPr lang="en-US" sz="2800" b="0" i="1" smtClean="0">
                                      <a:latin typeface="Cambria Math" panose="02040503050406030204" pitchFamily="18" charset="0"/>
                                    </a:rPr>
                                    <m:t>𝜋</m:t>
                                  </m:r>
                                </m:num>
                                <m:den>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0" i="1" smtClean="0">
                                      <a:latin typeface="Cambria Math" panose="02040503050406030204" pitchFamily="18" charset="0"/>
                                    </a:rPr>
                                    <m:t>𝑑</m:t>
                                  </m:r>
                                </m:den>
                              </m:f>
                            </m:e>
                          </m:d>
                        </m:e>
                      </m:nary>
                      <m:r>
                        <a:rPr lang="en-US" sz="2800" b="0" i="0"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𝜋</m:t>
                          </m:r>
                          <m:r>
                            <a:rPr lang="en-US" sz="2800" b="0" i="1" smtClean="0">
                              <a:latin typeface="Cambria Math" panose="02040503050406030204" pitchFamily="18" charset="0"/>
                            </a:rPr>
                            <m:t>ℏ</m:t>
                          </m:r>
                        </m:num>
                        <m:den>
                          <m:r>
                            <a:rPr lang="en-US" sz="2800" b="0" i="1" smtClean="0">
                              <a:latin typeface="Cambria Math" panose="02040503050406030204" pitchFamily="18" charset="0"/>
                            </a:rPr>
                            <m:t>2</m:t>
                          </m:r>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𝑛</m:t>
                          </m:r>
                          <m:r>
                            <a:rPr lang="en-US" sz="2800" b="0" i="1" smtClean="0">
                              <a:latin typeface="Cambria Math" panose="02040503050406030204" pitchFamily="18" charset="0"/>
                            </a:rPr>
                            <m:t>=1</m:t>
                          </m:r>
                        </m:sub>
                        <m:sup>
                          <m:r>
                            <a:rPr lang="en-US" sz="2800" b="0" i="1" smtClean="0">
                              <a:latin typeface="Cambria Math" panose="02040503050406030204" pitchFamily="18" charset="0"/>
                              <a:ea typeface="Cambria Math" panose="02040503050406030204" pitchFamily="18" charset="0"/>
                            </a:rPr>
                            <m:t>∞</m:t>
                          </m:r>
                        </m:sup>
                        <m:e>
                          <m:r>
                            <a:rPr lang="en-US" sz="2800" b="0" i="1" smtClean="0">
                              <a:latin typeface="Cambria Math" panose="02040503050406030204" pitchFamily="18" charset="0"/>
                            </a:rPr>
                            <m:t>𝑛</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𝑑</m:t>
                                      </m:r>
                                    </m:e>
                                    <m:sup>
                                      <m:r>
                                        <a:rPr lang="en-US" sz="2800" b="0" i="1" smtClean="0">
                                          <a:latin typeface="Cambria Math" panose="02040503050406030204" pitchFamily="18" charset="0"/>
                                        </a:rPr>
                                        <m:t>2</m:t>
                                      </m:r>
                                    </m:sup>
                                  </m:sSup>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0" i="1" smtClean="0">
                                              <a:latin typeface="Cambria Math" panose="02040503050406030204" pitchFamily="18" charset="0"/>
                                            </a:rPr>
                                            <m:t>𝑑</m:t>
                                          </m:r>
                                        </m:e>
                                      </m:d>
                                    </m:e>
                                    <m:sup>
                                      <m:r>
                                        <a:rPr lang="en-US" sz="2800" b="0" i="1" smtClean="0">
                                          <a:latin typeface="Cambria Math" panose="02040503050406030204" pitchFamily="18" charset="0"/>
                                        </a:rPr>
                                        <m:t>2</m:t>
                                      </m:r>
                                    </m:sup>
                                  </m:sSup>
                                </m:den>
                              </m:f>
                            </m:e>
                          </m:d>
                        </m:e>
                      </m:nary>
                    </m:oMath>
                  </m:oMathPara>
                </a14:m>
                <a:endParaRPr lang="en-US" sz="2800" dirty="0">
                  <a:latin typeface="Calibri" pitchFamily="34" charset="0"/>
                </a:endParaRPr>
              </a:p>
              <a:p>
                <a:pPr eaLnBrk="1" hangingPunct="1"/>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𝐹</m:t>
                          </m:r>
                        </m:e>
                        <m:sup>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0" i="1" smtClean="0">
                              <a:latin typeface="Cambria Math" panose="02040503050406030204" pitchFamily="18" charset="0"/>
                            </a:rPr>
                            <m:t>𝑑</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𝜋</m:t>
                          </m:r>
                          <m:r>
                            <a:rPr lang="en-US" sz="2800" b="0" i="1" smtClean="0">
                              <a:latin typeface="Cambria Math" panose="02040503050406030204" pitchFamily="18" charset="0"/>
                            </a:rPr>
                            <m:t>ℏ</m:t>
                          </m:r>
                        </m:num>
                        <m:den>
                          <m:r>
                            <a:rPr lang="en-US" sz="2800" b="0" i="1" smtClean="0">
                              <a:latin typeface="Cambria Math" panose="02040503050406030204" pitchFamily="18" charset="0"/>
                            </a:rPr>
                            <m:t>2</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𝑑</m:t>
                              </m:r>
                            </m:e>
                            <m:sup>
                              <m:r>
                                <a:rPr lang="en-US" sz="2800" b="0" i="1" smtClean="0">
                                  <a:latin typeface="Cambria Math" panose="02040503050406030204" pitchFamily="18" charset="0"/>
                                </a:rPr>
                                <m:t>2</m:t>
                              </m:r>
                            </m:sup>
                          </m:sSup>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𝑛</m:t>
                          </m:r>
                          <m:r>
                            <a:rPr lang="en-US" sz="2800" b="0" i="1" smtClean="0">
                              <a:latin typeface="Cambria Math" panose="02040503050406030204" pitchFamily="18" charset="0"/>
                            </a:rPr>
                            <m:t>=1</m:t>
                          </m:r>
                        </m:sub>
                        <m:sup>
                          <m:r>
                            <a:rPr lang="en-US" sz="2800" b="0" i="1" smtClean="0">
                              <a:latin typeface="Cambria Math" panose="02040503050406030204" pitchFamily="18" charset="0"/>
                              <a:ea typeface="Cambria Math" panose="02040503050406030204" pitchFamily="18" charset="0"/>
                            </a:rPr>
                            <m:t>∞</m:t>
                          </m:r>
                        </m:sup>
                        <m:e>
                          <m:r>
                            <a:rPr lang="en-US" sz="2800" b="0" i="1" smtClean="0">
                              <a:latin typeface="Cambria Math" panose="02040503050406030204" pitchFamily="18" charset="0"/>
                            </a:rPr>
                            <m:t>𝑛</m:t>
                          </m:r>
                        </m:e>
                      </m:nary>
                    </m:oMath>
                  </m:oMathPara>
                </a14:m>
                <a:endParaRPr lang="en-US" sz="2800" b="0" dirty="0">
                  <a:latin typeface="Calibri" pitchFamily="34" charset="0"/>
                </a:endParaRPr>
              </a:p>
              <a:p>
                <a:pPr eaLnBrk="1" hangingPunct="1"/>
                <a:r>
                  <a:rPr lang="en-US" sz="2800" dirty="0">
                    <a:latin typeface="Calibri" pitchFamily="34" charset="0"/>
                  </a:rPr>
                  <a:t>This looks like its still divergent. However this works out to be the Riemann-Zeta function </a:t>
                </a:r>
                <a14:m>
                  <m:oMath xmlns:m="http://schemas.openxmlformats.org/officeDocument/2006/math">
                    <m:r>
                      <a:rPr lang="en-US" sz="2800" i="1" smtClean="0">
                        <a:latin typeface="Cambria Math" panose="02040503050406030204" pitchFamily="18" charset="0"/>
                        <a:ea typeface="Cambria Math" panose="02040503050406030204" pitchFamily="18" charset="0"/>
                      </a:rPr>
                      <m:t>𝜁</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𝑠</m:t>
                        </m:r>
                      </m:e>
                    </m:d>
                    <m:r>
                      <a:rPr lang="en-US" sz="2800" b="0" i="1" smtClean="0">
                        <a:latin typeface="Cambria Math" panose="02040503050406030204" pitchFamily="18" charset="0"/>
                        <a:ea typeface="Cambria Math" panose="02040503050406030204" pitchFamily="18" charset="0"/>
                      </a:rPr>
                      <m:t>≡</m:t>
                    </m:r>
                    <m:nary>
                      <m:naryPr>
                        <m:chr m:val="∑"/>
                        <m:limLoc m:val="subSup"/>
                        <m:ctrlPr>
                          <a:rPr lang="en-US" sz="2800" b="0" i="1" smtClean="0">
                            <a:latin typeface="Cambria Math" panose="02040503050406030204" pitchFamily="18" charset="0"/>
                            <a:ea typeface="Cambria Math" panose="02040503050406030204" pitchFamily="18" charset="0"/>
                          </a:rPr>
                        </m:ctrlPr>
                      </m:naryPr>
                      <m:sub>
                        <m:r>
                          <m:rPr>
                            <m:brk m:alnAt="25"/>
                          </m:rPr>
                          <a:rPr lang="en-US" sz="2800" b="0" i="1" smtClean="0">
                            <a:latin typeface="Cambria Math" panose="02040503050406030204" pitchFamily="18" charset="0"/>
                            <a:ea typeface="Cambria Math" panose="02040503050406030204" pitchFamily="18" charset="0"/>
                          </a:rPr>
                          <m:t>𝑛</m:t>
                        </m:r>
                        <m:r>
                          <a:rPr lang="en-US" sz="2800" b="0" i="1" smtClean="0">
                            <a:latin typeface="Cambria Math" panose="02040503050406030204" pitchFamily="18" charset="0"/>
                            <a:ea typeface="Cambria Math" panose="02040503050406030204" pitchFamily="18" charset="0"/>
                          </a:rPr>
                          <m:t>=1</m:t>
                        </m:r>
                      </m:sub>
                      <m:sup>
                        <m:r>
                          <a:rPr lang="en-US" sz="2800" b="0" i="1" smtClean="0">
                            <a:latin typeface="Cambria Math" panose="02040503050406030204" pitchFamily="18" charset="0"/>
                            <a:ea typeface="Cambria Math" panose="02040503050406030204" pitchFamily="18" charset="0"/>
                          </a:rPr>
                          <m:t>∞</m:t>
                        </m:r>
                      </m:sup>
                      <m:e>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𝑛</m:t>
                            </m:r>
                          </m:e>
                          <m: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𝑠</m:t>
                            </m:r>
                          </m:sup>
                        </m:sSup>
                      </m:e>
                    </m:nary>
                  </m:oMath>
                </a14:m>
                <a:r>
                  <a:rPr lang="en-US" sz="2800" b="0" dirty="0">
                    <a:latin typeface="Calibri" pitchFamily="34" charset="0"/>
                  </a:rPr>
                  <a:t> If you analytically continue for s = 1 this and use Ramanujan summing. This sum converges to </a:t>
                </a:r>
                <a14:m>
                  <m:oMath xmlns:m="http://schemas.openxmlformats.org/officeDocument/2006/math">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12</m:t>
                        </m:r>
                      </m:den>
                    </m:f>
                  </m:oMath>
                </a14:m>
                <a:r>
                  <a:rPr lang="en-US" sz="2800" b="0" dirty="0">
                    <a:latin typeface="Calibri" pitchFamily="34" charset="0"/>
                  </a:rPr>
                  <a:t> . Then the Casmir Force in (1+1)D becomes:</a:t>
                </a:r>
              </a:p>
              <a:p>
                <a:pPr eaLnBrk="1" hangingPunct="1"/>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𝐹</m:t>
                          </m:r>
                        </m:e>
                        <m:sub>
                          <m:r>
                            <a:rPr lang="en-US" sz="2800" b="0" i="1" smtClean="0">
                              <a:latin typeface="Cambria Math" panose="02040503050406030204" pitchFamily="18" charset="0"/>
                            </a:rPr>
                            <m:t>𝑐</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𝜋</m:t>
                          </m:r>
                          <m:r>
                            <a:rPr lang="en-US" sz="2800" i="1">
                              <a:latin typeface="Cambria Math" panose="02040503050406030204" pitchFamily="18" charset="0"/>
                            </a:rPr>
                            <m:t>ℏ</m:t>
                          </m:r>
                        </m:num>
                        <m:den>
                          <m:r>
                            <a:rPr lang="en-US" sz="2800" i="1">
                              <a:latin typeface="Cambria Math" panose="02040503050406030204" pitchFamily="18" charset="0"/>
                            </a:rPr>
                            <m:t>2</m:t>
                          </m:r>
                          <m:sSup>
                            <m:sSupPr>
                              <m:ctrlPr>
                                <a:rPr lang="en-US" sz="2800" i="1">
                                  <a:latin typeface="Cambria Math" panose="02040503050406030204" pitchFamily="18" charset="0"/>
                                </a:rPr>
                              </m:ctrlPr>
                            </m:sSupPr>
                            <m:e>
                              <m:r>
                                <a:rPr lang="en-US" sz="2800" b="0" i="1" smtClean="0">
                                  <a:latin typeface="Cambria Math" panose="02040503050406030204" pitchFamily="18" charset="0"/>
                                </a:rPr>
                                <m:t>4</m:t>
                              </m:r>
                              <m:r>
                                <a:rPr lang="en-US" sz="2800" i="1">
                                  <a:latin typeface="Cambria Math" panose="02040503050406030204" pitchFamily="18" charset="0"/>
                                </a:rPr>
                                <m:t>𝑑</m:t>
                              </m:r>
                            </m:e>
                            <m:sup>
                              <m:r>
                                <a:rPr lang="en-US" sz="2800" i="1">
                                  <a:latin typeface="Cambria Math" panose="02040503050406030204" pitchFamily="18" charset="0"/>
                                </a:rPr>
                                <m:t>2</m:t>
                              </m:r>
                            </m:sup>
                          </m:sSup>
                        </m:den>
                      </m:f>
                    </m:oMath>
                  </m:oMathPara>
                </a14:m>
                <a:endParaRPr lang="en-US" sz="2800" b="0" dirty="0">
                  <a:latin typeface="Calibri" pitchFamily="34" charset="0"/>
                </a:endParaRPr>
              </a:p>
              <a:p>
                <a:pPr eaLnBrk="1" hangingPunct="1"/>
                <a:endParaRPr lang="en-US" sz="2800" b="0" dirty="0">
                  <a:latin typeface="Calibri" pitchFamily="34" charset="0"/>
                </a:endParaRPr>
              </a:p>
            </p:txBody>
          </p:sp>
        </mc:Choice>
        <mc:Fallback>
          <p:sp>
            <p:nvSpPr>
              <p:cNvPr id="13" name="Text Box 192"/>
              <p:cNvSpPr txBox="1">
                <a:spLocks noRot="1" noChangeAspect="1" noMove="1" noResize="1" noEditPoints="1" noAdjustHandles="1" noChangeArrowheads="1" noChangeShapeType="1" noTextEdit="1"/>
              </p:cNvSpPr>
              <p:nvPr/>
            </p:nvSpPr>
            <p:spPr bwMode="auto">
              <a:xfrm>
                <a:off x="11517482" y="15241771"/>
                <a:ext cx="9692640" cy="9686580"/>
              </a:xfrm>
              <a:prstGeom prst="rect">
                <a:avLst/>
              </a:prstGeom>
              <a:blipFill>
                <a:blip r:embed="rId3"/>
                <a:stretch>
                  <a:fillRect l="-1046" r="-523"/>
                </a:stretch>
              </a:blipFill>
              <a:ln w="12700">
                <a:solidFill>
                  <a:srgbClr val="18453B"/>
                </a:solidFill>
              </a:ln>
              <a:effectLst/>
            </p:spPr>
            <p:txBody>
              <a:bodyPr/>
              <a:lstStyle/>
              <a:p>
                <a:r>
                  <a:rPr lang="en-US">
                    <a:noFill/>
                  </a:rPr>
                  <a:t> </a:t>
                </a:r>
              </a:p>
            </p:txBody>
          </p:sp>
        </mc:Fallback>
      </mc:AlternateContent>
      <p:sp>
        <p:nvSpPr>
          <p:cNvPr id="34" name="Rectangle 33"/>
          <p:cNvSpPr/>
          <p:nvPr/>
        </p:nvSpPr>
        <p:spPr>
          <a:xfrm>
            <a:off x="11527081" y="14555971"/>
            <a:ext cx="9692640" cy="685800"/>
          </a:xfrm>
          <a:prstGeom prst="rect">
            <a:avLst/>
          </a:prstGeom>
          <a:solidFill>
            <a:srgbClr val="18453B"/>
          </a:solidFill>
          <a:ln w="12700">
            <a:solidFill>
              <a:srgbClr val="18453B"/>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Mathematical Model</a:t>
            </a:r>
          </a:p>
        </p:txBody>
      </p:sp>
      <p:sp>
        <p:nvSpPr>
          <p:cNvPr id="12" name="Text Box 191"/>
          <p:cNvSpPr txBox="1">
            <a:spLocks noChangeArrowheads="1"/>
          </p:cNvSpPr>
          <p:nvPr/>
        </p:nvSpPr>
        <p:spPr bwMode="auto">
          <a:xfrm>
            <a:off x="21890885" y="16548987"/>
            <a:ext cx="9692640" cy="5878486"/>
          </a:xfrm>
          <a:prstGeom prst="rect">
            <a:avLst/>
          </a:prstGeom>
          <a:solidFill>
            <a:schemeClr val="bg1"/>
          </a:solidFill>
          <a:ln w="12700">
            <a:solidFill>
              <a:srgbClr val="18453B"/>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800" dirty="0">
                <a:latin typeface="Calibri" pitchFamily="34" charset="0"/>
              </a:rPr>
              <a:t>The Casmir Effect is still an active area of research. This model assumed no interference, in reality coupled oscillators or multiple waves would interact. Similarly a full rigorous treatment of relativity and quantum mechanics was not applied. Let alone a true electromagnetic field rather then a scalar field. Furthermore other methods of renormalization would need to be attempted to see if the results are consistent. The temperature/ heat energy of the system was not considered and dimensionality reduced. It appears that in the 3+1N dimension the model is in the same neighborhood as the computational model. Although that is encouraging the Riemann Hypothesis remains unproven so This model is build on assumption that it is true. So for this to be valid the Riemann Hypothesis would have to be proven first. </a:t>
            </a:r>
          </a:p>
        </p:txBody>
      </p:sp>
      <p:sp>
        <p:nvSpPr>
          <p:cNvPr id="35" name="Rectangle 34"/>
          <p:cNvSpPr/>
          <p:nvPr/>
        </p:nvSpPr>
        <p:spPr>
          <a:xfrm>
            <a:off x="21890885" y="15863187"/>
            <a:ext cx="9692640" cy="685800"/>
          </a:xfrm>
          <a:prstGeom prst="rect">
            <a:avLst/>
          </a:prstGeom>
          <a:solidFill>
            <a:srgbClr val="18453B"/>
          </a:solidFill>
          <a:ln w="12700">
            <a:solidFill>
              <a:srgbClr val="18453B"/>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Discussion</a:t>
            </a:r>
          </a:p>
        </p:txBody>
      </p:sp>
      <p:sp>
        <p:nvSpPr>
          <p:cNvPr id="14" name="Text Box 193"/>
          <p:cNvSpPr txBox="1">
            <a:spLocks noChangeArrowheads="1"/>
          </p:cNvSpPr>
          <p:nvPr/>
        </p:nvSpPr>
        <p:spPr bwMode="auto">
          <a:xfrm>
            <a:off x="21890885" y="23669445"/>
            <a:ext cx="9692640" cy="4585824"/>
          </a:xfrm>
          <a:prstGeom prst="rect">
            <a:avLst/>
          </a:prstGeom>
          <a:solidFill>
            <a:schemeClr val="bg1"/>
          </a:solidFill>
          <a:ln w="12700">
            <a:solidFill>
              <a:srgbClr val="18453B"/>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800" dirty="0">
                <a:latin typeface="Calibri" pitchFamily="34" charset="0"/>
              </a:rPr>
              <a:t>In this project I attempted to make a model of the Casimir’s Effect based off reduced dimensionality, Simplified field, and the presumption of validity of Riemann-Zeta functions. This model captured the basic form of Casmir's effect but lost generality due to the assumptions made. The future of study of this phenomena will require a more rigorous approach. The continued study of this effect may give better insight to the relation between Quantum field theory and Electromagnetism. With research being don from a topological perspective, perhaps even gravity/General Relativity may be able to be connected as well.</a:t>
            </a:r>
          </a:p>
        </p:txBody>
      </p:sp>
      <p:sp>
        <p:nvSpPr>
          <p:cNvPr id="36" name="Rectangle 35"/>
          <p:cNvSpPr/>
          <p:nvPr/>
        </p:nvSpPr>
        <p:spPr>
          <a:xfrm>
            <a:off x="21890885" y="22983645"/>
            <a:ext cx="9692640" cy="685800"/>
          </a:xfrm>
          <a:prstGeom prst="rect">
            <a:avLst/>
          </a:prstGeom>
          <a:solidFill>
            <a:srgbClr val="18453B"/>
          </a:solidFill>
          <a:ln w="12700">
            <a:solidFill>
              <a:srgbClr val="18453B"/>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Conclusion</a:t>
            </a:r>
          </a:p>
        </p:txBody>
      </p:sp>
      <p:sp>
        <p:nvSpPr>
          <p:cNvPr id="45" name="Rectangle 44"/>
          <p:cNvSpPr/>
          <p:nvPr/>
        </p:nvSpPr>
        <p:spPr>
          <a:xfrm>
            <a:off x="11502541" y="25271251"/>
            <a:ext cx="9692640" cy="685800"/>
          </a:xfrm>
          <a:prstGeom prst="rect">
            <a:avLst/>
          </a:prstGeom>
          <a:solidFill>
            <a:srgbClr val="18453B"/>
          </a:solidFill>
          <a:ln w="12700">
            <a:solidFill>
              <a:srgbClr val="18453B"/>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Comparison to Empirical Models</a:t>
            </a:r>
          </a:p>
        </p:txBody>
      </p:sp>
      <p:sp>
        <p:nvSpPr>
          <p:cNvPr id="38" name="Text Box 122">
            <a:extLst>
              <a:ext uri="{FF2B5EF4-FFF2-40B4-BE49-F238E27FC236}">
                <a16:creationId xmlns:a16="http://schemas.microsoft.com/office/drawing/2014/main" id="{8B797A0C-18DD-2C42-B030-45065B1A9842}"/>
              </a:ext>
            </a:extLst>
          </p:cNvPr>
          <p:cNvSpPr txBox="1">
            <a:spLocks noChangeArrowheads="1"/>
          </p:cNvSpPr>
          <p:nvPr/>
        </p:nvSpPr>
        <p:spPr bwMode="auto">
          <a:xfrm>
            <a:off x="13286590" y="447370"/>
            <a:ext cx="6345217" cy="1708043"/>
          </a:xfrm>
          <a:prstGeom prst="rect">
            <a:avLst/>
          </a:prstGeom>
          <a:solidFill>
            <a:schemeClr val="bg1"/>
          </a:solidFill>
          <a:ln>
            <a:noFill/>
          </a:ln>
          <a:effectLst/>
          <a:extLst/>
        </p:spPr>
        <p:txBody>
          <a:bodyPr wrap="none" lIns="137137" tIns="342842" rIns="137137" bIns="342842"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6600" b="1" dirty="0">
                <a:latin typeface="+mn-lt"/>
              </a:rPr>
              <a:t>The Casmir Effect</a:t>
            </a:r>
          </a:p>
        </p:txBody>
      </p:sp>
      <p:pic>
        <p:nvPicPr>
          <p:cNvPr id="19" name="Picture 18">
            <a:extLst>
              <a:ext uri="{FF2B5EF4-FFF2-40B4-BE49-F238E27FC236}">
                <a16:creationId xmlns:a16="http://schemas.microsoft.com/office/drawing/2014/main" id="{35EC7C3A-0E80-9C45-BD2D-F6864E361F62}"/>
              </a:ext>
            </a:extLst>
          </p:cNvPr>
          <p:cNvPicPr>
            <a:picLocks noChangeAspect="1"/>
          </p:cNvPicPr>
          <p:nvPr/>
        </p:nvPicPr>
        <p:blipFill>
          <a:blip r:embed="rId4"/>
          <a:stretch>
            <a:fillRect/>
          </a:stretch>
        </p:blipFill>
        <p:spPr>
          <a:xfrm>
            <a:off x="28298384" y="362037"/>
            <a:ext cx="2757057" cy="3177508"/>
          </a:xfrm>
          <a:prstGeom prst="rect">
            <a:avLst/>
          </a:prstGeom>
          <a:ln>
            <a:noFill/>
          </a:ln>
        </p:spPr>
      </p:pic>
      <p:sp>
        <p:nvSpPr>
          <p:cNvPr id="41" name="Rectangle 40">
            <a:extLst>
              <a:ext uri="{FF2B5EF4-FFF2-40B4-BE49-F238E27FC236}">
                <a16:creationId xmlns:a16="http://schemas.microsoft.com/office/drawing/2014/main" id="{4BAD5B80-E436-324F-8FD2-16D44AC42D2C}"/>
              </a:ext>
            </a:extLst>
          </p:cNvPr>
          <p:cNvSpPr/>
          <p:nvPr/>
        </p:nvSpPr>
        <p:spPr>
          <a:xfrm>
            <a:off x="1303657" y="8293170"/>
            <a:ext cx="9692640" cy="685800"/>
          </a:xfrm>
          <a:prstGeom prst="rect">
            <a:avLst/>
          </a:prstGeom>
          <a:solidFill>
            <a:srgbClr val="18453B"/>
          </a:solidFill>
          <a:ln w="12700">
            <a:solidFill>
              <a:srgbClr val="18453B"/>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Motivation</a:t>
            </a:r>
          </a:p>
        </p:txBody>
      </p:sp>
      <p:sp>
        <p:nvSpPr>
          <p:cNvPr id="42" name="Text Box 190">
            <a:extLst>
              <a:ext uri="{FF2B5EF4-FFF2-40B4-BE49-F238E27FC236}">
                <a16:creationId xmlns:a16="http://schemas.microsoft.com/office/drawing/2014/main" id="{4BFDBFBE-2CA5-6641-A86A-C9A26158861E}"/>
              </a:ext>
            </a:extLst>
          </p:cNvPr>
          <p:cNvSpPr txBox="1">
            <a:spLocks noChangeArrowheads="1"/>
          </p:cNvSpPr>
          <p:nvPr/>
        </p:nvSpPr>
        <p:spPr bwMode="auto">
          <a:xfrm>
            <a:off x="1293198" y="8978970"/>
            <a:ext cx="9692640" cy="2862276"/>
          </a:xfrm>
          <a:prstGeom prst="rect">
            <a:avLst/>
          </a:prstGeom>
          <a:solidFill>
            <a:schemeClr val="bg1"/>
          </a:solidFill>
          <a:ln w="12700">
            <a:solidFill>
              <a:srgbClr val="18453B"/>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800" dirty="0">
                <a:latin typeface="+mn-lt"/>
              </a:rPr>
              <a:t>The Casmir effect arises from quantum fluctuations of particles in a vacuum, and is theoretical responsible for hawking radiation of black holes. This effect may be a link to general relativity and quantum field theory. Furthermore It may be of use in emerging nanotechnologies.</a:t>
            </a:r>
          </a:p>
          <a:p>
            <a:pPr eaLnBrk="1" hangingPunct="1"/>
            <a:endParaRPr lang="en-US" sz="2800" b="1" dirty="0">
              <a:latin typeface="+mn-lt"/>
            </a:endParaRPr>
          </a:p>
        </p:txBody>
      </p:sp>
      <p:sp>
        <p:nvSpPr>
          <p:cNvPr id="46" name="Rectangle 45">
            <a:extLst>
              <a:ext uri="{FF2B5EF4-FFF2-40B4-BE49-F238E27FC236}">
                <a16:creationId xmlns:a16="http://schemas.microsoft.com/office/drawing/2014/main" id="{B15111B9-98D8-4948-89C7-EE317D5B6E0D}"/>
              </a:ext>
            </a:extLst>
          </p:cNvPr>
          <p:cNvSpPr/>
          <p:nvPr/>
        </p:nvSpPr>
        <p:spPr>
          <a:xfrm>
            <a:off x="1259207" y="12184146"/>
            <a:ext cx="9692640" cy="685800"/>
          </a:xfrm>
          <a:prstGeom prst="rect">
            <a:avLst/>
          </a:prstGeom>
          <a:solidFill>
            <a:srgbClr val="18453B"/>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Introduction</a:t>
            </a:r>
          </a:p>
        </p:txBody>
      </p:sp>
      <mc:AlternateContent xmlns:mc="http://schemas.openxmlformats.org/markup-compatibility/2006">
        <mc:Choice xmlns:a14="http://schemas.microsoft.com/office/drawing/2010/main" Requires="a14">
          <p:sp>
            <p:nvSpPr>
              <p:cNvPr id="47" name="Text Box 190">
                <a:extLst>
                  <a:ext uri="{FF2B5EF4-FFF2-40B4-BE49-F238E27FC236}">
                    <a16:creationId xmlns:a16="http://schemas.microsoft.com/office/drawing/2014/main" id="{75BE81C6-A780-7E4E-B016-3CB293E14C10}"/>
                  </a:ext>
                </a:extLst>
              </p:cNvPr>
              <p:cNvSpPr txBox="1">
                <a:spLocks noChangeArrowheads="1"/>
              </p:cNvSpPr>
              <p:nvPr/>
            </p:nvSpPr>
            <p:spPr bwMode="auto">
              <a:xfrm>
                <a:off x="1259207" y="12869946"/>
                <a:ext cx="9692640" cy="11659171"/>
              </a:xfrm>
              <a:prstGeom prst="rect">
                <a:avLst/>
              </a:prstGeom>
              <a:solidFill>
                <a:schemeClr val="bg1"/>
              </a:solidFill>
              <a:ln w="12700">
                <a:solidFill>
                  <a:schemeClr val="tx1"/>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800" b="1" dirty="0">
                    <a:latin typeface="+mn-lt"/>
                  </a:rPr>
                  <a:t>Harmonic Oscillators: </a:t>
                </a:r>
                <a:r>
                  <a:rPr lang="en-US" sz="2800" dirty="0">
                    <a:latin typeface="+mn-lt"/>
                  </a:rPr>
                  <a:t>For a Conservative force;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𝐹</m:t>
                        </m:r>
                      </m:e>
                    </m:acc>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𝑉</m:t>
                    </m:r>
                    <m:r>
                      <a:rPr lang="en-US" sz="2800" b="0" i="1" smtClean="0">
                        <a:latin typeface="Cambria Math" panose="02040503050406030204" pitchFamily="18" charset="0"/>
                        <a:ea typeface="Cambria Math" panose="02040503050406030204" pitchFamily="18" charset="0"/>
                      </a:rPr>
                      <m:t>(</m:t>
                    </m:r>
                    <m:acc>
                      <m:accPr>
                        <m:chr m:val="⃗"/>
                        <m:ctrlPr>
                          <a:rPr lang="en-US" sz="280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𝑟</m:t>
                        </m:r>
                      </m:e>
                    </m:acc>
                    <m:r>
                      <a:rPr lang="en-US" sz="2800" b="0" i="1" smtClean="0">
                        <a:latin typeface="Cambria Math" panose="02040503050406030204" pitchFamily="18" charset="0"/>
                      </a:rPr>
                      <m:t>)</m:t>
                    </m:r>
                  </m:oMath>
                </a14:m>
                <a:r>
                  <a:rPr lang="en-US" sz="2800" dirty="0">
                    <a:latin typeface="+mn-lt"/>
                  </a:rPr>
                  <a:t> (Helmholtz)</a:t>
                </a:r>
              </a:p>
              <a:p>
                <a:pPr eaLnBrk="1" hangingPunct="1"/>
                <a:r>
                  <a:rPr lang="en-US" sz="2800" dirty="0">
                    <a:latin typeface="+mn-lt"/>
                  </a:rPr>
                  <a:t>Taylor expanding the potential energy we get:</a:t>
                </a:r>
              </a:p>
              <a:p>
                <a:pPr eaLnBrk="1" hangingPunct="1"/>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𝑉</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𝑣</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𝑉</m:t>
                          </m:r>
                        </m:e>
                        <m:sup>
                          <m:r>
                            <a:rPr lang="en-US" sz="2800" b="0" i="1" smtClean="0">
                              <a:latin typeface="Cambria Math" panose="02040503050406030204" pitchFamily="18" charset="0"/>
                            </a:rPr>
                            <m:t>′</m:t>
                          </m:r>
                        </m:sup>
                      </m:sSup>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𝑜</m:t>
                              </m:r>
                            </m:sub>
                          </m:sSub>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𝑉</m:t>
                          </m:r>
                        </m:e>
                        <m:sup>
                          <m:r>
                            <a:rPr lang="en-US" sz="2800" b="0" i="1" smtClean="0">
                              <a:latin typeface="Cambria Math" panose="02040503050406030204" pitchFamily="18" charset="0"/>
                            </a:rPr>
                            <m:t>′′</m:t>
                          </m:r>
                        </m:sup>
                      </m:sSup>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e>
                      </m:d>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e>
                          </m:d>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oMath>
                  </m:oMathPara>
                </a14:m>
                <a:endParaRPr lang="en-US" sz="2800" dirty="0">
                  <a:latin typeface="+mn-lt"/>
                </a:endParaRPr>
              </a:p>
              <a:p>
                <a:pPr eaLnBrk="1" hangingPunct="1"/>
                <a:r>
                  <a:rPr lang="en-US" sz="2800" dirty="0">
                    <a:latin typeface="+mn-lt"/>
                  </a:rPr>
                  <a:t>Small displacements give; </a:t>
                </a:r>
                <a14:m>
                  <m:oMath xmlns:m="http://schemas.openxmlformats.org/officeDocument/2006/math">
                    <m:r>
                      <a:rPr lang="en-US" sz="2800" b="0" i="1" smtClean="0">
                        <a:latin typeface="Cambria Math" panose="02040503050406030204" pitchFamily="18" charset="0"/>
                      </a:rPr>
                      <m:t>𝐹</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𝑉</m:t>
                        </m:r>
                      </m:e>
                      <m:sup>
                        <m:r>
                          <a:rPr lang="en-US" sz="2800" b="0" i="1" smtClean="0">
                            <a:latin typeface="Cambria Math" panose="02040503050406030204" pitchFamily="18" charset="0"/>
                          </a:rPr>
                          <m:t>′′</m:t>
                        </m:r>
                      </m:sup>
                    </m:sSup>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e>
                    </m:d>
                    <m:d>
                      <m:dPr>
                        <m:ctrlPr>
                          <a:rPr lang="en-US" sz="2800" b="0" i="0" smtClean="0">
                            <a:latin typeface="Cambria Math" panose="02040503050406030204" pitchFamily="18" charset="0"/>
                          </a:rPr>
                        </m:ctrlPr>
                      </m:dPr>
                      <m:e>
                        <m:r>
                          <m:rPr>
                            <m:sty m:val="p"/>
                          </m:rPr>
                          <a:rPr lang="en-US" sz="2800" b="0" i="0" smtClean="0">
                            <a:latin typeface="Cambria Math" panose="02040503050406030204" pitchFamily="18" charset="0"/>
                          </a:rPr>
                          <m:t>x</m:t>
                        </m:r>
                        <m:r>
                          <a:rPr lang="en-US" sz="2800" b="0" i="0" smtClean="0">
                            <a:latin typeface="Cambria Math" panose="02040503050406030204" pitchFamily="18" charset="0"/>
                          </a:rPr>
                          <m:t>−</m:t>
                        </m:r>
                        <m:sSub>
                          <m:sSubPr>
                            <m:ctrlPr>
                              <a:rPr lang="en-US" sz="2800" b="0" i="0" smtClean="0">
                                <a:latin typeface="Cambria Math" panose="02040503050406030204" pitchFamily="18" charset="0"/>
                              </a:rPr>
                            </m:ctrlPr>
                          </m:sSubPr>
                          <m:e>
                            <m:r>
                              <m:rPr>
                                <m:sty m:val="p"/>
                              </m:rPr>
                              <a:rPr lang="en-US" sz="2800" b="0" i="0" smtClean="0">
                                <a:latin typeface="Cambria Math" panose="02040503050406030204" pitchFamily="18" charset="0"/>
                              </a:rPr>
                              <m:t>x</m:t>
                            </m:r>
                          </m:e>
                          <m:sub>
                            <m:r>
                              <a:rPr lang="en-US" sz="2800" b="0" i="0" smtClean="0">
                                <a:latin typeface="Cambria Math" panose="02040503050406030204" pitchFamily="18" charset="0"/>
                              </a:rPr>
                              <m:t>0</m:t>
                            </m:r>
                          </m:sub>
                        </m:sSub>
                      </m:e>
                    </m:d>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𝑘</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𝑥</m:t>
                        </m:r>
                      </m:e>
                      <m:sub>
                        <m:r>
                          <a:rPr lang="en-US" sz="2800" b="0" i="1" smtClean="0">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 )</m:t>
                    </m:r>
                  </m:oMath>
                </a14:m>
                <a:endParaRPr lang="en-US" sz="2800" dirty="0">
                  <a:latin typeface="+mn-lt"/>
                </a:endParaRPr>
              </a:p>
              <a:p>
                <a:pPr eaLnBrk="1" hangingPunct="1"/>
                <a:r>
                  <a:rPr lang="en-US" sz="2800" dirty="0">
                    <a:latin typeface="+mn-lt"/>
                  </a:rPr>
                  <a:t>A Hamiltonian,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𝐻</m:t>
                        </m:r>
                      </m:e>
                    </m:acc>
                  </m:oMath>
                </a14:m>
                <a:r>
                  <a:rPr lang="en-US" sz="2800" dirty="0">
                    <a:latin typeface="+mn-lt"/>
                  </a:rPr>
                  <a:t>, describes a quantum harmonic oscillator.</a:t>
                </a:r>
              </a:p>
              <a:p>
                <a:pPr eaLnBrk="1" hangingPunct="1"/>
                <a14:m>
                  <m:oMath xmlns:m="http://schemas.openxmlformats.org/officeDocument/2006/math">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b="0" i="1" smtClean="0">
                        <a:latin typeface="Cambria Math" panose="02040503050406030204" pitchFamily="18" charset="0"/>
                      </a:rPr>
                      <m:t>𝑉</m:t>
                    </m:r>
                    <m:groupChr>
                      <m:groupChrPr>
                        <m:chr m:val="→"/>
                        <m:vertJc m:val="bot"/>
                        <m:ctrlPr>
                          <a:rPr lang="en-US" sz="2800" b="0" i="1" smtClean="0">
                            <a:latin typeface="Cambria Math" panose="02040503050406030204" pitchFamily="18" charset="0"/>
                          </a:rPr>
                        </m:ctrlPr>
                      </m:groupChrPr>
                      <m:e>
                        <m:r>
                          <m:rPr>
                            <m:brk m:alnAt="2"/>
                          </m:rPr>
                          <a:rPr lang="en-US" sz="2800" b="0" i="1" smtClean="0">
                            <a:latin typeface="Cambria Math" panose="02040503050406030204" pitchFamily="18" charset="0"/>
                          </a:rPr>
                          <m:t>𝑄</m:t>
                        </m:r>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e>
                    </m:groupCh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𝐻</m:t>
                        </m:r>
                      </m:e>
                    </m:acc>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r>
                          <a:rPr lang="en-US" sz="2800" b="0" i="1" smtClean="0">
                            <a:latin typeface="Cambria Math" panose="02040503050406030204" pitchFamily="18" charset="0"/>
                          </a:rPr>
                          <m:t>𝑚</m:t>
                        </m:r>
                      </m:den>
                    </m:f>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𝑝</m:t>
                                </m:r>
                              </m:e>
                            </m:acc>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𝑚</m:t>
                            </m:r>
                          </m:e>
                          <m:sup>
                            <m:r>
                              <a:rPr lang="en-US" sz="2800" b="0" i="1" smtClean="0">
                                <a:latin typeface="Cambria Math" panose="02040503050406030204" pitchFamily="18" charset="0"/>
                              </a:rPr>
                              <m:t>2</m:t>
                            </m:r>
                          </m:sup>
                        </m:sSup>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𝜔</m:t>
                            </m:r>
                          </m:e>
                          <m:sup>
                            <m:r>
                              <a:rPr lang="en-US" sz="2800" b="0" i="1" smtClean="0">
                                <a:latin typeface="Cambria Math" panose="02040503050406030204" pitchFamily="18" charset="0"/>
                                <a:ea typeface="Cambria Math" panose="02040503050406030204" pitchFamily="18" charset="0"/>
                              </a:rPr>
                              <m:t>2</m:t>
                            </m:r>
                          </m:sup>
                        </m:sSup>
                        <m:sSup>
                          <m:sSupPr>
                            <m:ctrlPr>
                              <a:rPr lang="en-US" sz="2800" b="0" i="1" smtClean="0">
                                <a:latin typeface="Cambria Math" panose="02040503050406030204" pitchFamily="18" charset="0"/>
                                <a:ea typeface="Cambria Math" panose="02040503050406030204" pitchFamily="18" charset="0"/>
                              </a:rPr>
                            </m:ctrlPr>
                          </m:sSupPr>
                          <m:e>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𝑥</m:t>
                                </m:r>
                              </m:e>
                            </m:acc>
                          </m:e>
                          <m:sup>
                            <m:r>
                              <a:rPr lang="en-US" sz="2800" b="0" i="1" smtClean="0">
                                <a:latin typeface="Cambria Math" panose="02040503050406030204" pitchFamily="18" charset="0"/>
                              </a:rPr>
                              <m:t>2</m:t>
                            </m:r>
                          </m:sup>
                        </m:sSup>
                      </m:e>
                    </m:d>
                    <m:r>
                      <a:rPr lang="en-US" sz="2800" b="0" i="1" smtClean="0">
                        <a:latin typeface="Cambria Math" panose="02040503050406030204" pitchFamily="18" charset="0"/>
                        <a:ea typeface="Cambria Math" panose="02040503050406030204" pitchFamily="18" charset="0"/>
                      </a:rPr>
                      <m:t>≡ℏ</m:t>
                    </m:r>
                    <m:r>
                      <a:rPr lang="en-US" sz="2800" b="0" i="1" smtClean="0">
                        <a:latin typeface="Cambria Math" panose="02040503050406030204" pitchFamily="18" charset="0"/>
                        <a:ea typeface="Cambria Math" panose="02040503050406030204" pitchFamily="18" charset="0"/>
                      </a:rPr>
                      <m:t>𝜔</m:t>
                    </m:r>
                    <m:r>
                      <a:rPr lang="en-US" sz="2800" b="0" i="1" smtClean="0">
                        <a:latin typeface="Cambria Math" panose="02040503050406030204" pitchFamily="18" charset="0"/>
                        <a:ea typeface="Cambria Math" panose="02040503050406030204" pitchFamily="18" charset="0"/>
                      </a:rPr>
                      <m:t>(</m:t>
                    </m:r>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𝑁</m:t>
                        </m:r>
                      </m:e>
                    </m:acc>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r>
                      <a:rPr lang="en-US" sz="2800" b="0" i="1" smtClean="0">
                        <a:latin typeface="Cambria Math" panose="02040503050406030204" pitchFamily="18" charset="0"/>
                      </a:rPr>
                      <m:t>)</m:t>
                    </m:r>
                  </m:oMath>
                </a14:m>
                <a:r>
                  <a:rPr lang="en-US" sz="2800" dirty="0">
                    <a:latin typeface="+mn-lt"/>
                  </a:rPr>
                  <a:t>, </a:t>
                </a:r>
              </a:p>
              <a:p>
                <a:pPr eaLnBrk="1" hangingPunct="1"/>
                <a:r>
                  <a:rPr lang="en-US" sz="2800" dirty="0">
                    <a:latin typeface="+mn-lt"/>
                  </a:rPr>
                  <a:t>Applying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𝐻</m:t>
                        </m:r>
                      </m:e>
                    </m:acc>
                    <m:d>
                      <m:dPr>
                        <m:begChr m:val=""/>
                        <m:endChr m:val="⟩"/>
                        <m:ctrlPr>
                          <a:rPr lang="en-US" sz="2800" i="1" smtClean="0">
                            <a:latin typeface="Cambria Math" panose="02040503050406030204" pitchFamily="18" charset="0"/>
                          </a:rPr>
                        </m:ctrlPr>
                      </m:dPr>
                      <m:e>
                        <m:r>
                          <a:rPr lang="en-US" sz="2800" b="0" i="1" smtClean="0">
                            <a:latin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𝜑</m:t>
                        </m:r>
                      </m:e>
                    </m:d>
                    <m:r>
                      <a:rPr lang="en-US" sz="2800" b="0" i="1" smtClean="0">
                        <a:latin typeface="Cambria Math" panose="02040503050406030204" pitchFamily="18" charset="0"/>
                      </a:rPr>
                      <m:t>=</m:t>
                    </m:r>
                    <m:r>
                      <a:rPr lang="en-US" sz="2800" b="0" i="1" smtClean="0">
                        <a:latin typeface="Cambria Math" panose="02040503050406030204" pitchFamily="18" charset="0"/>
                      </a:rPr>
                      <m:t>𝐸</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𝜑</m:t>
                        </m:r>
                      </m:e>
                    </m:d>
                  </m:oMath>
                </a14:m>
                <a:r>
                  <a:rPr lang="en-US" sz="2800" dirty="0">
                    <a:latin typeface="+mn-lt"/>
                  </a:rPr>
                  <a:t> For a wave function we get eigen states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𝑛</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ℏ</m:t>
                    </m:r>
                    <m:r>
                      <a:rPr lang="en-US" sz="2800" b="0" i="1" smtClean="0">
                        <a:latin typeface="Cambria Math" panose="02040503050406030204" pitchFamily="18" charset="0"/>
                        <a:ea typeface="Cambria Math" panose="02040503050406030204" pitchFamily="18" charset="0"/>
                      </a:rPr>
                      <m:t>𝜔</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𝑛</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1</m:t>
                        </m:r>
                      </m:num>
                      <m:den>
                        <m:r>
                          <a:rPr lang="en-US" sz="2800" b="0" i="1" smtClean="0">
                            <a:latin typeface="Cambria Math" panose="02040503050406030204" pitchFamily="18" charset="0"/>
                            <a:ea typeface="Cambria Math" panose="02040503050406030204" pitchFamily="18" charset="0"/>
                          </a:rPr>
                          <m:t>2</m:t>
                        </m:r>
                      </m:den>
                    </m:f>
                    <m:r>
                      <a:rPr lang="en-US" sz="2800" b="0" i="1" smtClean="0">
                        <a:latin typeface="Cambria Math" panose="02040503050406030204" pitchFamily="18" charset="0"/>
                        <a:ea typeface="Cambria Math" panose="02040503050406030204" pitchFamily="18" charset="0"/>
                      </a:rPr>
                      <m:t>)</m:t>
                    </m:r>
                  </m:oMath>
                </a14:m>
                <a:endParaRPr lang="en-US" sz="2800" dirty="0">
                  <a:latin typeface="+mn-lt"/>
                </a:endParaRPr>
              </a:p>
              <a:p>
                <a:pPr eaLnBrk="1" hangingPunct="1"/>
                <a:r>
                  <a:rPr lang="en-US" sz="2800" b="1" dirty="0">
                    <a:latin typeface="+mn-lt"/>
                  </a:rPr>
                  <a:t>Energy in a vacuum:</a:t>
                </a:r>
                <a:r>
                  <a:rPr lang="en-US" sz="2800" dirty="0">
                    <a:latin typeface="+mn-lt"/>
                  </a:rPr>
                  <a:t> The uncertainty principle states: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𝐸</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𝑡</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ℏ</m:t>
                        </m:r>
                      </m:num>
                      <m:den>
                        <m:r>
                          <a:rPr lang="en-US" sz="2800" b="0" i="1" smtClean="0">
                            <a:latin typeface="Cambria Math" panose="02040503050406030204" pitchFamily="18" charset="0"/>
                            <a:ea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𝜋</m:t>
                        </m:r>
                      </m:den>
                    </m:f>
                  </m:oMath>
                </a14:m>
                <a:r>
                  <a:rPr lang="en-US" sz="2800" b="1" dirty="0">
                    <a:latin typeface="+mn-lt"/>
                  </a:rPr>
                  <a:t> </a:t>
                </a:r>
                <a:r>
                  <a:rPr lang="en-US" sz="2800" dirty="0">
                    <a:latin typeface="+mn-lt"/>
                  </a:rPr>
                  <a:t>This leads to quantum fluctuations. Each fluctuations is an oscillator. This implies the vacuum is full of energy.</a:t>
                </a:r>
                <a:r>
                  <a:rPr lang="en-US" sz="2800" b="1" dirty="0">
                    <a:latin typeface="+mn-lt"/>
                  </a:rPr>
                  <a:t> </a:t>
                </a:r>
              </a:p>
              <a:p>
                <a:pPr eaLnBrk="1" hangingPunct="1"/>
                <a:r>
                  <a:rPr lang="en-US" sz="2800" b="1" dirty="0">
                    <a:latin typeface="+mn-lt"/>
                  </a:rPr>
                  <a:t>Infinities: </a:t>
                </a:r>
                <a:r>
                  <a:rPr lang="en-US" sz="2800" dirty="0">
                    <a:latin typeface="+mn-lt"/>
                  </a:rPr>
                  <a:t>Letting a scalar field represent the electromagnetic field we write the Hamiltonian as: </a:t>
                </a:r>
                <a:endParaRPr lang="en-US" sz="2800" b="0" i="1" dirty="0">
                  <a:latin typeface="Cambria Math" panose="02040503050406030204" pitchFamily="18" charset="0"/>
                </a:endParaRPr>
              </a:p>
              <a:p>
                <a:pPr algn="ctr" eaLnBrk="1" hangingPunct="1"/>
                <a14:m>
                  <m:oMath xmlns:m="http://schemas.openxmlformats.org/officeDocument/2006/math">
                    <m:sSub>
                      <m:sSubPr>
                        <m:ctrlPr>
                          <a:rPr lang="en-US" sz="2800" b="0" i="1" smtClean="0">
                            <a:latin typeface="Cambria Math" panose="02040503050406030204" pitchFamily="18" charset="0"/>
                          </a:rPr>
                        </m:ctrlPr>
                      </m:sSubPr>
                      <m:e>
                        <m:acc>
                          <m:accPr>
                            <m:chr m:val="̂"/>
                            <m:ctrlPr>
                              <a:rPr lang="en-US" sz="2800" i="1" smtClean="0">
                                <a:latin typeface="Cambria Math" panose="02040503050406030204" pitchFamily="18" charset="0"/>
                              </a:rPr>
                            </m:ctrlPr>
                          </m:accPr>
                          <m:e>
                            <m:r>
                              <a:rPr lang="en-US" sz="2800" i="1" smtClean="0">
                                <a:latin typeface="Cambria Math" panose="02040503050406030204" pitchFamily="18" charset="0"/>
                                <a:ea typeface="Cambria Math" panose="02040503050406030204" pitchFamily="18" charset="0"/>
                              </a:rPr>
                              <m:t>ℋ</m:t>
                            </m:r>
                          </m:e>
                        </m:acc>
                      </m:e>
                      <m:sub>
                        <m:r>
                          <a:rPr lang="en-US" sz="2800" b="0" i="1" smtClean="0">
                            <a:latin typeface="Cambria Math" panose="02040503050406030204" pitchFamily="18" charset="0"/>
                          </a:rPr>
                          <m:t>3+1</m:t>
                        </m:r>
                      </m:sub>
                    </m:sSub>
                    <m:r>
                      <a:rPr lang="en-US" sz="2800" b="0" i="1" smtClean="0">
                        <a:latin typeface="Cambria Math" panose="02040503050406030204" pitchFamily="18" charset="0"/>
                      </a:rPr>
                      <m:t>=</m:t>
                    </m:r>
                    <m:nary>
                      <m:naryPr>
                        <m:limLoc m:val="undOvr"/>
                        <m:subHide m:val="on"/>
                        <m:supHide m:val="on"/>
                        <m:ctrlPr>
                          <a:rPr lang="en-US" sz="2800" b="0" i="1" smtClean="0">
                            <a:latin typeface="Cambria Math" panose="02040503050406030204" pitchFamily="18" charset="0"/>
                          </a:rPr>
                        </m:ctrlPr>
                      </m:naryPr>
                      <m:sub/>
                      <m:sup/>
                      <m:e>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panose="02040503050406030204" pitchFamily="18" charset="0"/>
                                  </a:rPr>
                                  <m:t>𝑑</m:t>
                                </m:r>
                              </m:e>
                              <m:sup>
                                <m:r>
                                  <a:rPr lang="en-US" sz="2800" i="1">
                                    <a:latin typeface="Cambria Math" panose="02040503050406030204" pitchFamily="18" charset="0"/>
                                  </a:rPr>
                                  <m:t>3</m:t>
                                </m:r>
                              </m:sup>
                            </m:sSup>
                            <m:r>
                              <a:rPr lang="en-US" sz="2800" i="1">
                                <a:latin typeface="Cambria Math" panose="02040503050406030204" pitchFamily="18" charset="0"/>
                              </a:rPr>
                              <m:t>𝑝</m:t>
                            </m:r>
                          </m:num>
                          <m:den>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r>
                                      <a:rPr lang="en-US" sz="2800" i="1">
                                        <a:latin typeface="Cambria Math" panose="02040503050406030204" pitchFamily="18" charset="0"/>
                                      </a:rPr>
                                      <m:t>2</m:t>
                                    </m:r>
                                    <m:r>
                                      <a:rPr lang="en-US" sz="2800" i="1">
                                        <a:latin typeface="Cambria Math" panose="02040503050406030204" pitchFamily="18" charset="0"/>
                                      </a:rPr>
                                      <m:t>𝜋</m:t>
                                    </m:r>
                                  </m:e>
                                </m:d>
                              </m:e>
                              <m:sup>
                                <m:r>
                                  <a:rPr lang="en-US" sz="2800" i="1">
                                    <a:latin typeface="Cambria Math" panose="02040503050406030204" pitchFamily="18" charset="0"/>
                                  </a:rPr>
                                  <m:t>3</m:t>
                                </m:r>
                              </m:sup>
                            </m:sSup>
                          </m:den>
                        </m:f>
                      </m:e>
                    </m:nary>
                    <m:r>
                      <a:rPr lang="en-US" sz="2800" b="0" i="1" smtClean="0">
                        <a:latin typeface="Cambria Math" panose="02040503050406030204" pitchFamily="18" charset="0"/>
                      </a:rPr>
                      <m:t>ℏ</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𝜔</m:t>
                        </m:r>
                      </m:e>
                      <m:sub>
                        <m:r>
                          <a:rPr lang="en-US" sz="2800" b="0" i="1" smtClean="0">
                            <a:latin typeface="Cambria Math" panose="02040503050406030204" pitchFamily="18" charset="0"/>
                          </a:rPr>
                          <m:t>𝑝</m:t>
                        </m:r>
                      </m:sub>
                    </m:sSub>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sub>
                            <m:r>
                              <a:rPr lang="en-US" sz="2800" b="0" i="1" smtClean="0">
                                <a:latin typeface="Cambria Math" panose="02040503050406030204" pitchFamily="18" charset="0"/>
                              </a:rPr>
                              <m:t>𝑝</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2</m:t>
                                </m:r>
                                <m:r>
                                  <a:rPr lang="en-US" sz="2800" b="0" i="1" smtClean="0">
                                    <a:latin typeface="Cambria Math" panose="02040503050406030204" pitchFamily="18" charset="0"/>
                                  </a:rPr>
                                  <m:t>𝜋</m:t>
                                </m:r>
                              </m:e>
                            </m:d>
                          </m:e>
                          <m:sup>
                            <m:r>
                              <a:rPr lang="en-US" sz="2800" b="0" i="1" smtClean="0">
                                <a:latin typeface="Cambria Math" panose="02040503050406030204" pitchFamily="18" charset="0"/>
                              </a:rPr>
                              <m:t>3</m:t>
                            </m:r>
                          </m:sup>
                        </m:sSup>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𝛿</m:t>
                            </m:r>
                          </m:e>
                          <m:sup>
                            <m:r>
                              <a:rPr lang="en-US" sz="2800" b="0" i="1" smtClean="0">
                                <a:latin typeface="Cambria Math" panose="02040503050406030204" pitchFamily="18" charset="0"/>
                              </a:rPr>
                              <m:t>3</m:t>
                            </m:r>
                          </m:sup>
                        </m:s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0</m:t>
                            </m:r>
                          </m:e>
                        </m:d>
                      </m:e>
                    </m:d>
                  </m:oMath>
                </a14:m>
                <a:r>
                  <a:rPr lang="en-US" sz="2800" b="1" dirty="0">
                    <a:latin typeface="+mn-lt"/>
                  </a:rPr>
                  <a:t> </a:t>
                </a:r>
              </a:p>
              <a:p>
                <a:pPr eaLnBrk="1" hangingPunct="1"/>
                <a:r>
                  <a:rPr lang="en-US" sz="2800" dirty="0">
                    <a:latin typeface="+mn-lt"/>
                  </a:rPr>
                  <a:t>However, this is divergent this integrates over infinite volume and momentum. The ground state energy of this field theory is: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𝜀</m:t>
                        </m:r>
                      </m:e>
                      <m:sub>
                        <m:r>
                          <a:rPr lang="en-US" sz="2800" b="0" i="1" smtClean="0">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d>
                      <m:dPr>
                        <m:ctrlPr>
                          <a:rPr lang="en-US" sz="2800" b="0" i="1" smtClean="0">
                            <a:latin typeface="Cambria Math" panose="02040503050406030204" pitchFamily="18" charset="0"/>
                            <a:ea typeface="Cambria Math" panose="02040503050406030204" pitchFamily="18" charset="0"/>
                          </a:rPr>
                        </m:ctrlPr>
                      </m:dPr>
                      <m:e>
                        <m:f>
                          <m:fPr>
                            <m:ctrlPr>
                              <a:rPr lang="en-US" sz="2800" b="0" i="1" smtClean="0">
                                <a:latin typeface="Cambria Math" panose="02040503050406030204" pitchFamily="18" charset="0"/>
                                <a:ea typeface="Cambria Math" panose="02040503050406030204" pitchFamily="18" charset="0"/>
                              </a:rPr>
                            </m:ctrlPr>
                          </m:fPr>
                          <m:num>
                            <m:d>
                              <m:dPr>
                                <m:begChr m:val="⟨"/>
                                <m:end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0</m:t>
                                </m:r>
                              </m:e>
                              <m:e>
                                <m:sSub>
                                  <m:sSubPr>
                                    <m:ctrlPr>
                                      <a:rPr lang="en-US" sz="2800" b="0" i="1" smtClean="0">
                                        <a:latin typeface="Cambria Math" panose="02040503050406030204" pitchFamily="18" charset="0"/>
                                        <a:ea typeface="Cambria Math" panose="02040503050406030204" pitchFamily="18" charset="0"/>
                                      </a:rPr>
                                    </m:ctrlPr>
                                  </m:sSubPr>
                                  <m:e>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ℋ</m:t>
                                        </m:r>
                                      </m:e>
                                    </m:acc>
                                  </m:e>
                                  <m:sub>
                                    <m:r>
                                      <a:rPr lang="en-US" sz="2800" b="0" i="1" smtClean="0">
                                        <a:latin typeface="Cambria Math" panose="02040503050406030204" pitchFamily="18" charset="0"/>
                                        <a:ea typeface="Cambria Math" panose="02040503050406030204" pitchFamily="18" charset="0"/>
                                      </a:rPr>
                                      <m:t>3+1</m:t>
                                    </m:r>
                                  </m:sub>
                                </m:sSub>
                              </m:e>
                              <m:e>
                                <m:r>
                                  <a:rPr lang="en-US" sz="2800" b="0" i="1" smtClean="0">
                                    <a:latin typeface="Cambria Math" panose="02040503050406030204" pitchFamily="18" charset="0"/>
                                    <a:ea typeface="Cambria Math" panose="02040503050406030204" pitchFamily="18" charset="0"/>
                                  </a:rPr>
                                  <m:t>0</m:t>
                                </m:r>
                              </m:e>
                            </m:d>
                          </m:num>
                          <m:den>
                            <m:d>
                              <m:dPr>
                                <m:begChr m:val="["/>
                                <m:end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𝑉𝑜𝑙𝑢𝑚𝑒</m:t>
                                </m:r>
                              </m:e>
                            </m:d>
                          </m:den>
                        </m:f>
                      </m:e>
                    </m:d>
                    <m:r>
                      <a:rPr lang="en-US" sz="2800" b="0" i="1" smtClean="0">
                        <a:latin typeface="Cambria Math" panose="02040503050406030204" pitchFamily="18" charset="0"/>
                        <a:ea typeface="Cambria Math" panose="02040503050406030204" pitchFamily="18" charset="0"/>
                      </a:rPr>
                      <m:t>=</m:t>
                    </m:r>
                    <m:nary>
                      <m:naryPr>
                        <m:limLoc m:val="undOvr"/>
                        <m:subHide m:val="on"/>
                        <m:supHide m:val="on"/>
                        <m:ctrlPr>
                          <a:rPr lang="en-US" sz="2800" i="1" smtClean="0">
                            <a:latin typeface="Cambria Math" panose="02040503050406030204" pitchFamily="18" charset="0"/>
                          </a:rPr>
                        </m:ctrlPr>
                      </m:naryPr>
                      <m:sub/>
                      <m:sup/>
                      <m:e>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panose="02040503050406030204" pitchFamily="18" charset="0"/>
                                  </a:rPr>
                                  <m:t>𝑑</m:t>
                                </m:r>
                              </m:e>
                              <m:sup>
                                <m:r>
                                  <a:rPr lang="en-US" sz="2800" i="1">
                                    <a:latin typeface="Cambria Math" panose="02040503050406030204" pitchFamily="18" charset="0"/>
                                  </a:rPr>
                                  <m:t>3</m:t>
                                </m:r>
                              </m:sup>
                            </m:sSup>
                            <m:r>
                              <a:rPr lang="en-US" sz="2800" i="1">
                                <a:latin typeface="Cambria Math" panose="02040503050406030204" pitchFamily="18" charset="0"/>
                              </a:rPr>
                              <m:t>𝑝</m:t>
                            </m:r>
                          </m:num>
                          <m:den>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r>
                                      <a:rPr lang="en-US" sz="2800" i="1">
                                        <a:latin typeface="Cambria Math" panose="02040503050406030204" pitchFamily="18" charset="0"/>
                                      </a:rPr>
                                      <m:t>2</m:t>
                                    </m:r>
                                    <m:r>
                                      <a:rPr lang="en-US" sz="2800" i="1">
                                        <a:latin typeface="Cambria Math" panose="02040503050406030204" pitchFamily="18" charset="0"/>
                                      </a:rPr>
                                      <m:t>𝜋</m:t>
                                    </m:r>
                                  </m:e>
                                </m:d>
                              </m:e>
                              <m:sup>
                                <m:r>
                                  <a:rPr lang="en-US" sz="2800" i="1">
                                    <a:latin typeface="Cambria Math" panose="02040503050406030204" pitchFamily="18" charset="0"/>
                                  </a:rPr>
                                  <m:t>3</m:t>
                                </m:r>
                              </m:sup>
                            </m:sSup>
                          </m:den>
                        </m:f>
                      </m:e>
                    </m:nary>
                    <m:r>
                      <a:rPr lang="en-US" sz="2800" i="1">
                        <a:latin typeface="Cambria Math" panose="02040503050406030204" pitchFamily="18" charset="0"/>
                      </a:rPr>
                      <m:t>ℏ</m:t>
                    </m:r>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𝑝</m:t>
                        </m:r>
                      </m:sub>
                    </m:sSub>
                  </m:oMath>
                </a14:m>
                <a:r>
                  <a:rPr lang="en-US" sz="2800" dirty="0">
                    <a:latin typeface="+mn-lt"/>
                  </a:rPr>
                  <a:t>. You can also reduce dimensionality going to 1 spatial and 1 temporal dimensions. However this is still divergent. But if perturbate the vacuum we can measure the changes in vacuum energies directly. This is the Casimir Effect.</a:t>
                </a:r>
              </a:p>
            </p:txBody>
          </p:sp>
        </mc:Choice>
        <mc:Fallback>
          <p:sp>
            <p:nvSpPr>
              <p:cNvPr id="47" name="Text Box 190">
                <a:extLst>
                  <a:ext uri="{FF2B5EF4-FFF2-40B4-BE49-F238E27FC236}">
                    <a16:creationId xmlns:a16="http://schemas.microsoft.com/office/drawing/2014/main" id="{75BE81C6-A780-7E4E-B016-3CB293E14C10}"/>
                  </a:ext>
                </a:extLst>
              </p:cNvPr>
              <p:cNvSpPr txBox="1">
                <a:spLocks noRot="1" noChangeAspect="1" noMove="1" noResize="1" noEditPoints="1" noAdjustHandles="1" noChangeArrowheads="1" noChangeShapeType="1" noTextEdit="1"/>
              </p:cNvSpPr>
              <p:nvPr/>
            </p:nvSpPr>
            <p:spPr bwMode="auto">
              <a:xfrm>
                <a:off x="1259207" y="12869946"/>
                <a:ext cx="9692640" cy="11659171"/>
              </a:xfrm>
              <a:prstGeom prst="rect">
                <a:avLst/>
              </a:prstGeom>
              <a:blipFill>
                <a:blip r:embed="rId5"/>
                <a:stretch>
                  <a:fillRect l="-784" t="-217" r="-131"/>
                </a:stretch>
              </a:blipFill>
              <a:ln w="12700">
                <a:solidFill>
                  <a:schemeClr val="tx1"/>
                </a:solidFill>
              </a:ln>
              <a:effectLst/>
            </p:spPr>
            <p:txBody>
              <a:bodyPr/>
              <a:lstStyle/>
              <a:p>
                <a:r>
                  <a:rPr lang="en-US">
                    <a:noFill/>
                  </a:rPr>
                  <a:t> </a:t>
                </a:r>
              </a:p>
            </p:txBody>
          </p:sp>
        </mc:Fallback>
      </mc:AlternateContent>
      <p:pic>
        <p:nvPicPr>
          <p:cNvPr id="23" name="Picture 22">
            <a:extLst>
              <a:ext uri="{FF2B5EF4-FFF2-40B4-BE49-F238E27FC236}">
                <a16:creationId xmlns:a16="http://schemas.microsoft.com/office/drawing/2014/main" id="{59A74BDF-55B6-2841-82FA-3A795AD133A4}"/>
              </a:ext>
            </a:extLst>
          </p:cNvPr>
          <p:cNvPicPr>
            <a:picLocks noChangeAspect="1"/>
          </p:cNvPicPr>
          <p:nvPr/>
        </p:nvPicPr>
        <p:blipFill rotWithShape="1">
          <a:blip r:embed="rId6">
            <a:extLst>
              <a:ext uri="{28A0092B-C50C-407E-A947-70E740481C1C}">
                <a14:useLocalDpi xmlns:a14="http://schemas.microsoft.com/office/drawing/2010/main" val="0"/>
              </a:ext>
            </a:extLst>
          </a:blip>
          <a:srcRect l="50000"/>
          <a:stretch/>
        </p:blipFill>
        <p:spPr>
          <a:xfrm>
            <a:off x="11527081" y="4271947"/>
            <a:ext cx="9624620" cy="7811996"/>
          </a:xfrm>
          <a:prstGeom prst="rect">
            <a:avLst/>
          </a:prstGeom>
        </p:spPr>
      </p:pic>
      <p:sp>
        <p:nvSpPr>
          <p:cNvPr id="54" name="Rectangle 53">
            <a:extLst>
              <a:ext uri="{FF2B5EF4-FFF2-40B4-BE49-F238E27FC236}">
                <a16:creationId xmlns:a16="http://schemas.microsoft.com/office/drawing/2014/main" id="{1E6ED95B-2A88-DA41-B38F-D599867C9CF1}"/>
              </a:ext>
            </a:extLst>
          </p:cNvPr>
          <p:cNvSpPr/>
          <p:nvPr/>
        </p:nvSpPr>
        <p:spPr>
          <a:xfrm>
            <a:off x="11542321" y="3539545"/>
            <a:ext cx="9692640" cy="685800"/>
          </a:xfrm>
          <a:prstGeom prst="rect">
            <a:avLst/>
          </a:prstGeom>
          <a:solidFill>
            <a:srgbClr val="18453B"/>
          </a:solidFill>
          <a:ln w="12700">
            <a:solidFill>
              <a:srgbClr val="18453B"/>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4400" b="1" dirty="0">
                <a:solidFill>
                  <a:schemeClr val="bg1"/>
                </a:solidFill>
              </a:rPr>
              <a:t>The Casimir Effect</a:t>
            </a:r>
          </a:p>
        </p:txBody>
      </p:sp>
      <mc:AlternateContent xmlns:mc="http://schemas.openxmlformats.org/markup-compatibility/2006">
        <mc:Choice xmlns:a14="http://schemas.microsoft.com/office/drawing/2010/main" Requires="a14">
          <p:sp>
            <p:nvSpPr>
              <p:cNvPr id="55" name="Text Box 190">
                <a:extLst>
                  <a:ext uri="{FF2B5EF4-FFF2-40B4-BE49-F238E27FC236}">
                    <a16:creationId xmlns:a16="http://schemas.microsoft.com/office/drawing/2014/main" id="{3E739993-3878-404D-96EA-BCE05E1F865C}"/>
                  </a:ext>
                </a:extLst>
              </p:cNvPr>
              <p:cNvSpPr txBox="1">
                <a:spLocks noChangeArrowheads="1"/>
              </p:cNvSpPr>
              <p:nvPr/>
            </p:nvSpPr>
            <p:spPr bwMode="auto">
              <a:xfrm>
                <a:off x="11516622" y="11998600"/>
                <a:ext cx="9635079" cy="2214471"/>
              </a:xfrm>
              <a:prstGeom prst="rect">
                <a:avLst/>
              </a:prstGeom>
              <a:solidFill>
                <a:schemeClr val="bg1"/>
              </a:solidFill>
              <a:ln w="12700">
                <a:solidFill>
                  <a:srgbClr val="18453B"/>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800" dirty="0">
                    <a:latin typeface="+mn-lt"/>
                  </a:rPr>
                  <a:t>In a box of L x L and a plate of length L:</a:t>
                </a:r>
              </a:p>
              <a:p>
                <a:pPr eaLnBrk="1" hangingPunct="1"/>
                <a:r>
                  <a:rPr lang="en-US" sz="2800" dirty="0">
                    <a:latin typeface="+mn-lt"/>
                  </a:rPr>
                  <a:t>The maximum wavelength in the cavity is given by </a:t>
                </a:r>
                <a14:m>
                  <m:oMath xmlns:m="http://schemas.openxmlformats.org/officeDocument/2006/math">
                    <m:r>
                      <a:rPr lang="en-US" sz="2800" b="0" i="1" smtClean="0">
                        <a:latin typeface="Cambria Math" panose="02040503050406030204" pitchFamily="18" charset="0"/>
                      </a:rPr>
                      <m:t>𝜆</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𝑛</m:t>
                            </m:r>
                            <m:r>
                              <a:rPr lang="en-US" sz="2800" b="0" i="1" smtClean="0">
                                <a:latin typeface="Cambria Math" panose="02040503050406030204" pitchFamily="18" charset="0"/>
                              </a:rPr>
                              <m:t>𝜋</m:t>
                            </m:r>
                          </m:num>
                          <m:den>
                            <m:r>
                              <a:rPr lang="en-US" sz="2800" b="0" i="1" smtClean="0">
                                <a:latin typeface="Cambria Math" panose="02040503050406030204" pitchFamily="18" charset="0"/>
                              </a:rPr>
                              <m:t>𝑑</m:t>
                            </m:r>
                          </m:den>
                        </m:f>
                      </m:e>
                    </m:d>
                    <m:r>
                      <a:rPr lang="en-US" sz="2800" b="0" i="1" smtClean="0">
                        <a:latin typeface="Cambria Math" panose="02040503050406030204" pitchFamily="18" charset="0"/>
                      </a:rPr>
                      <m:t>.  </m:t>
                    </m:r>
                  </m:oMath>
                </a14:m>
                <a:r>
                  <a:rPr lang="en-US" sz="2800" dirty="0">
                    <a:latin typeface="+mn-lt"/>
                  </a:rPr>
                  <a:t>The difference in energy density arises from the difference in modes, resulting in attraction of the wall and the plate.</a:t>
                </a:r>
              </a:p>
            </p:txBody>
          </p:sp>
        </mc:Choice>
        <mc:Fallback>
          <p:sp>
            <p:nvSpPr>
              <p:cNvPr id="55" name="Text Box 190">
                <a:extLst>
                  <a:ext uri="{FF2B5EF4-FFF2-40B4-BE49-F238E27FC236}">
                    <a16:creationId xmlns:a16="http://schemas.microsoft.com/office/drawing/2014/main" id="{3E739993-3878-404D-96EA-BCE05E1F865C}"/>
                  </a:ext>
                </a:extLst>
              </p:cNvPr>
              <p:cNvSpPr txBox="1">
                <a:spLocks noRot="1" noChangeAspect="1" noMove="1" noResize="1" noEditPoints="1" noAdjustHandles="1" noChangeArrowheads="1" noChangeShapeType="1" noTextEdit="1"/>
              </p:cNvSpPr>
              <p:nvPr/>
            </p:nvSpPr>
            <p:spPr bwMode="auto">
              <a:xfrm>
                <a:off x="11516622" y="11998600"/>
                <a:ext cx="9635079" cy="2214471"/>
              </a:xfrm>
              <a:prstGeom prst="rect">
                <a:avLst/>
              </a:prstGeom>
              <a:blipFill>
                <a:blip r:embed="rId7"/>
                <a:stretch>
                  <a:fillRect l="-789" r="-1184" b="-1705"/>
                </a:stretch>
              </a:blipFill>
              <a:ln w="12700">
                <a:solidFill>
                  <a:srgbClr val="18453B"/>
                </a:solidFill>
              </a:ln>
              <a:effectLst/>
            </p:spPr>
            <p:txBody>
              <a:bodyPr/>
              <a:lstStyle/>
              <a:p>
                <a:r>
                  <a:rPr lang="en-US">
                    <a:noFill/>
                  </a:rPr>
                  <a:t> </a:t>
                </a:r>
              </a:p>
            </p:txBody>
          </p:sp>
        </mc:Fallback>
      </mc:AlternateContent>
      <p:pic>
        <p:nvPicPr>
          <p:cNvPr id="56" name="Picture 55">
            <a:extLst>
              <a:ext uri="{FF2B5EF4-FFF2-40B4-BE49-F238E27FC236}">
                <a16:creationId xmlns:a16="http://schemas.microsoft.com/office/drawing/2014/main" id="{A522A72E-3767-814E-8290-7342B6B105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4928351"/>
            <a:ext cx="8510016" cy="7297710"/>
          </a:xfrm>
          <a:prstGeom prst="rect">
            <a:avLst/>
          </a:prstGeom>
          <a:ln>
            <a:solidFill>
              <a:schemeClr val="tx1"/>
            </a:solidFill>
          </a:ln>
        </p:spPr>
      </p:pic>
      <p:pic>
        <p:nvPicPr>
          <p:cNvPr id="58" name="Picture 57">
            <a:extLst>
              <a:ext uri="{FF2B5EF4-FFF2-40B4-BE49-F238E27FC236}">
                <a16:creationId xmlns:a16="http://schemas.microsoft.com/office/drawing/2014/main" id="{8C16D954-D476-6C44-82CA-C72A281CAC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11059" y="3539544"/>
            <a:ext cx="9344381" cy="6229587"/>
          </a:xfrm>
          <a:prstGeom prst="rect">
            <a:avLst/>
          </a:prstGeom>
        </p:spPr>
      </p:pic>
      <p:pic>
        <p:nvPicPr>
          <p:cNvPr id="60" name="Picture 59">
            <a:extLst>
              <a:ext uri="{FF2B5EF4-FFF2-40B4-BE49-F238E27FC236}">
                <a16:creationId xmlns:a16="http://schemas.microsoft.com/office/drawing/2014/main" id="{1634B726-CB29-5D4F-8F10-57CDC40D48F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711060" y="9435770"/>
            <a:ext cx="9344380" cy="6229587"/>
          </a:xfrm>
          <a:prstGeom prst="rect">
            <a:avLst/>
          </a:prstGeom>
        </p:spPr>
      </p:pic>
    </p:spTree>
    <p:extLst>
      <p:ext uri="{BB962C8B-B14F-4D97-AF65-F5344CB8AC3E}">
        <p14:creationId xmlns:p14="http://schemas.microsoft.com/office/powerpoint/2010/main" val="2251251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3093</TotalTime>
  <Words>923</Words>
  <Application>Microsoft Macintosh PowerPoint</Application>
  <PresentationFormat>Custom</PresentationFormat>
  <Paragraphs>41</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Cambria Math</vt:lpstr>
      <vt:lpstr>Office Theme</vt:lpstr>
      <vt:lpstr>PowerPoint Presentation</vt:lpstr>
    </vt:vector>
  </TitlesOfParts>
  <Company>Genigraphics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36x36</dc:title>
  <dc:creator>Jay Larson</dc:creator>
  <dc:description>Quality poster printing
www.genigraphics.com
1-800-790-4001</dc:description>
  <cp:lastModifiedBy>Lincoln, Todd Arthur</cp:lastModifiedBy>
  <cp:revision>106</cp:revision>
  <cp:lastPrinted>2013-02-12T02:21:55Z</cp:lastPrinted>
  <dcterms:created xsi:type="dcterms:W3CDTF">2013-02-10T21:14:48Z</dcterms:created>
  <dcterms:modified xsi:type="dcterms:W3CDTF">2019-04-29T13:21:31Z</dcterms:modified>
</cp:coreProperties>
</file>